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7" r:id="rId3"/>
    <p:sldId id="268" r:id="rId4"/>
    <p:sldId id="269" r:id="rId5"/>
    <p:sldId id="270" r:id="rId6"/>
    <p:sldId id="271" r:id="rId7"/>
    <p:sldId id="272" r:id="rId8"/>
    <p:sldId id="263" r:id="rId9"/>
    <p:sldId id="264" r:id="rId10"/>
    <p:sldId id="277" r:id="rId11"/>
    <p:sldId id="273" r:id="rId12"/>
    <p:sldId id="259" r:id="rId13"/>
    <p:sldId id="260" r:id="rId14"/>
    <p:sldId id="265" r:id="rId15"/>
    <p:sldId id="276" r:id="rId16"/>
    <p:sldId id="274" r:id="rId17"/>
    <p:sldId id="278" r:id="rId18"/>
    <p:sldId id="261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76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5ADFCD-9AD4-4154-B217-E2647DFF7E4B}" type="doc">
      <dgm:prSet loTypeId="urn:microsoft.com/office/officeart/2005/8/layout/default" loCatId="list" qsTypeId="urn:microsoft.com/office/officeart/2005/8/quickstyle/simple4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199F607C-2007-4BDA-BD9E-71CEF98D6EB7}">
      <dgm:prSet/>
      <dgm:spPr/>
      <dgm:t>
        <a:bodyPr/>
        <a:lstStyle/>
        <a:p>
          <a:r>
            <a:rPr lang="ru-RU"/>
            <a:t>сызықтық;</a:t>
          </a:r>
          <a:endParaRPr lang="en-US"/>
        </a:p>
      </dgm:t>
    </dgm:pt>
    <dgm:pt modelId="{1ABA0154-A64F-4109-AC8D-32D989EAF1EA}" type="parTrans" cxnId="{21313572-4F89-46CC-A263-E36FB28D532C}">
      <dgm:prSet/>
      <dgm:spPr/>
      <dgm:t>
        <a:bodyPr/>
        <a:lstStyle/>
        <a:p>
          <a:endParaRPr lang="en-US"/>
        </a:p>
      </dgm:t>
    </dgm:pt>
    <dgm:pt modelId="{444CF884-8A98-4906-8C07-13FD914D4E61}" type="sibTrans" cxnId="{21313572-4F89-46CC-A263-E36FB28D532C}">
      <dgm:prSet/>
      <dgm:spPr/>
      <dgm:t>
        <a:bodyPr/>
        <a:lstStyle/>
        <a:p>
          <a:endParaRPr lang="en-US"/>
        </a:p>
      </dgm:t>
    </dgm:pt>
    <dgm:pt modelId="{EE157D79-ABDC-4B2B-9D09-9D7D48AE2F1E}">
      <dgm:prSet/>
      <dgm:spPr/>
      <dgm:t>
        <a:bodyPr/>
        <a:lstStyle/>
        <a:p>
          <a:r>
            <a:rPr lang="ru-RU"/>
            <a:t>апертуралық;</a:t>
          </a:r>
          <a:endParaRPr lang="en-US"/>
        </a:p>
      </dgm:t>
    </dgm:pt>
    <dgm:pt modelId="{138118BD-E48A-49C7-A0C4-E5CAB2C1072C}" type="parTrans" cxnId="{C5CAFE65-A177-4176-BF0F-F59B25EC9634}">
      <dgm:prSet/>
      <dgm:spPr/>
      <dgm:t>
        <a:bodyPr/>
        <a:lstStyle/>
        <a:p>
          <a:endParaRPr lang="en-US"/>
        </a:p>
      </dgm:t>
    </dgm:pt>
    <dgm:pt modelId="{CA975C4D-1534-4E02-945A-4368D077F386}" type="sibTrans" cxnId="{C5CAFE65-A177-4176-BF0F-F59B25EC9634}">
      <dgm:prSet/>
      <dgm:spPr/>
      <dgm:t>
        <a:bodyPr/>
        <a:lstStyle/>
        <a:p>
          <a:endParaRPr lang="en-US"/>
        </a:p>
      </dgm:t>
    </dgm:pt>
    <dgm:pt modelId="{20AB03F0-816B-45D1-B438-D93083056E72}">
      <dgm:prSet/>
      <dgm:spPr/>
      <dgm:t>
        <a:bodyPr/>
        <a:lstStyle/>
        <a:p>
          <a:r>
            <a:rPr lang="ru-RU"/>
            <a:t>антенналық торлар.</a:t>
          </a:r>
          <a:endParaRPr lang="en-US"/>
        </a:p>
      </dgm:t>
    </dgm:pt>
    <dgm:pt modelId="{3F8896D2-8069-4785-97F1-8513E596E56F}" type="parTrans" cxnId="{BA9A0CA9-6B8E-4AD4-ABE7-C52822B08BCB}">
      <dgm:prSet/>
      <dgm:spPr/>
      <dgm:t>
        <a:bodyPr/>
        <a:lstStyle/>
        <a:p>
          <a:endParaRPr lang="en-US"/>
        </a:p>
      </dgm:t>
    </dgm:pt>
    <dgm:pt modelId="{0D8CC117-2219-4B00-8621-484B5E5A72FD}" type="sibTrans" cxnId="{BA9A0CA9-6B8E-4AD4-ABE7-C52822B08BCB}">
      <dgm:prSet/>
      <dgm:spPr/>
      <dgm:t>
        <a:bodyPr/>
        <a:lstStyle/>
        <a:p>
          <a:endParaRPr lang="en-US"/>
        </a:p>
      </dgm:t>
    </dgm:pt>
    <dgm:pt modelId="{6ECFBDEA-FF33-45CB-9B28-182B6DBCDA7C}" type="pres">
      <dgm:prSet presAssocID="{DC5ADFCD-9AD4-4154-B217-E2647DFF7E4B}" presName="diagram" presStyleCnt="0">
        <dgm:presLayoutVars>
          <dgm:dir/>
          <dgm:resizeHandles val="exact"/>
        </dgm:presLayoutVars>
      </dgm:prSet>
      <dgm:spPr/>
    </dgm:pt>
    <dgm:pt modelId="{0A2F3921-225D-46E4-BCAB-4C1D0FFD4794}" type="pres">
      <dgm:prSet presAssocID="{199F607C-2007-4BDA-BD9E-71CEF98D6EB7}" presName="node" presStyleLbl="node1" presStyleIdx="0" presStyleCnt="3">
        <dgm:presLayoutVars>
          <dgm:bulletEnabled val="1"/>
        </dgm:presLayoutVars>
      </dgm:prSet>
      <dgm:spPr/>
    </dgm:pt>
    <dgm:pt modelId="{0A766B73-C01A-424B-B62A-E8744F4E29E4}" type="pres">
      <dgm:prSet presAssocID="{444CF884-8A98-4906-8C07-13FD914D4E61}" presName="sibTrans" presStyleCnt="0"/>
      <dgm:spPr/>
    </dgm:pt>
    <dgm:pt modelId="{76A90AF7-3FF1-413E-A187-92193405FC06}" type="pres">
      <dgm:prSet presAssocID="{EE157D79-ABDC-4B2B-9D09-9D7D48AE2F1E}" presName="node" presStyleLbl="node1" presStyleIdx="1" presStyleCnt="3">
        <dgm:presLayoutVars>
          <dgm:bulletEnabled val="1"/>
        </dgm:presLayoutVars>
      </dgm:prSet>
      <dgm:spPr/>
    </dgm:pt>
    <dgm:pt modelId="{17EB5A80-F6EE-4495-BDC9-DF1D1F5244E7}" type="pres">
      <dgm:prSet presAssocID="{CA975C4D-1534-4E02-945A-4368D077F386}" presName="sibTrans" presStyleCnt="0"/>
      <dgm:spPr/>
    </dgm:pt>
    <dgm:pt modelId="{59B1D332-93C6-477A-BB06-3713276C1822}" type="pres">
      <dgm:prSet presAssocID="{20AB03F0-816B-45D1-B438-D93083056E72}" presName="node" presStyleLbl="node1" presStyleIdx="2" presStyleCnt="3">
        <dgm:presLayoutVars>
          <dgm:bulletEnabled val="1"/>
        </dgm:presLayoutVars>
      </dgm:prSet>
      <dgm:spPr/>
    </dgm:pt>
  </dgm:ptLst>
  <dgm:cxnLst>
    <dgm:cxn modelId="{C5CAFE65-A177-4176-BF0F-F59B25EC9634}" srcId="{DC5ADFCD-9AD4-4154-B217-E2647DFF7E4B}" destId="{EE157D79-ABDC-4B2B-9D09-9D7D48AE2F1E}" srcOrd="1" destOrd="0" parTransId="{138118BD-E48A-49C7-A0C4-E5CAB2C1072C}" sibTransId="{CA975C4D-1534-4E02-945A-4368D077F386}"/>
    <dgm:cxn modelId="{912A5846-AC41-477A-8606-53FCA1B58061}" type="presOf" srcId="{EE157D79-ABDC-4B2B-9D09-9D7D48AE2F1E}" destId="{76A90AF7-3FF1-413E-A187-92193405FC06}" srcOrd="0" destOrd="0" presId="urn:microsoft.com/office/officeart/2005/8/layout/default"/>
    <dgm:cxn modelId="{21313572-4F89-46CC-A263-E36FB28D532C}" srcId="{DC5ADFCD-9AD4-4154-B217-E2647DFF7E4B}" destId="{199F607C-2007-4BDA-BD9E-71CEF98D6EB7}" srcOrd="0" destOrd="0" parTransId="{1ABA0154-A64F-4109-AC8D-32D989EAF1EA}" sibTransId="{444CF884-8A98-4906-8C07-13FD914D4E61}"/>
    <dgm:cxn modelId="{713B425A-19AE-482D-A3F6-32FA22F970FC}" type="presOf" srcId="{199F607C-2007-4BDA-BD9E-71CEF98D6EB7}" destId="{0A2F3921-225D-46E4-BCAB-4C1D0FFD4794}" srcOrd="0" destOrd="0" presId="urn:microsoft.com/office/officeart/2005/8/layout/default"/>
    <dgm:cxn modelId="{0D9FBE8A-73BA-4098-A1D4-CA0C080B9805}" type="presOf" srcId="{20AB03F0-816B-45D1-B438-D93083056E72}" destId="{59B1D332-93C6-477A-BB06-3713276C1822}" srcOrd="0" destOrd="0" presId="urn:microsoft.com/office/officeart/2005/8/layout/default"/>
    <dgm:cxn modelId="{BA9A0CA9-6B8E-4AD4-ABE7-C52822B08BCB}" srcId="{DC5ADFCD-9AD4-4154-B217-E2647DFF7E4B}" destId="{20AB03F0-816B-45D1-B438-D93083056E72}" srcOrd="2" destOrd="0" parTransId="{3F8896D2-8069-4785-97F1-8513E596E56F}" sibTransId="{0D8CC117-2219-4B00-8621-484B5E5A72FD}"/>
    <dgm:cxn modelId="{3ADCA3D7-FF8E-4E09-A84D-D77D1EB01E36}" type="presOf" srcId="{DC5ADFCD-9AD4-4154-B217-E2647DFF7E4B}" destId="{6ECFBDEA-FF33-45CB-9B28-182B6DBCDA7C}" srcOrd="0" destOrd="0" presId="urn:microsoft.com/office/officeart/2005/8/layout/default"/>
    <dgm:cxn modelId="{FFB47DE7-6402-44B0-ADF2-81524CA294B5}" type="presParOf" srcId="{6ECFBDEA-FF33-45CB-9B28-182B6DBCDA7C}" destId="{0A2F3921-225D-46E4-BCAB-4C1D0FFD4794}" srcOrd="0" destOrd="0" presId="urn:microsoft.com/office/officeart/2005/8/layout/default"/>
    <dgm:cxn modelId="{C237DFF7-A7F1-4BE1-9449-AA4A6FA021A1}" type="presParOf" srcId="{6ECFBDEA-FF33-45CB-9B28-182B6DBCDA7C}" destId="{0A766B73-C01A-424B-B62A-E8744F4E29E4}" srcOrd="1" destOrd="0" presId="urn:microsoft.com/office/officeart/2005/8/layout/default"/>
    <dgm:cxn modelId="{8CBF315E-1B51-4C2B-B2E5-4DADC3A0B39E}" type="presParOf" srcId="{6ECFBDEA-FF33-45CB-9B28-182B6DBCDA7C}" destId="{76A90AF7-3FF1-413E-A187-92193405FC06}" srcOrd="2" destOrd="0" presId="urn:microsoft.com/office/officeart/2005/8/layout/default"/>
    <dgm:cxn modelId="{C077146E-5924-40B7-A5DB-EAF7B14E1608}" type="presParOf" srcId="{6ECFBDEA-FF33-45CB-9B28-182B6DBCDA7C}" destId="{17EB5A80-F6EE-4495-BDC9-DF1D1F5244E7}" srcOrd="3" destOrd="0" presId="urn:microsoft.com/office/officeart/2005/8/layout/default"/>
    <dgm:cxn modelId="{9CCAC289-672E-4D9B-AA2F-1EC0764F160D}" type="presParOf" srcId="{6ECFBDEA-FF33-45CB-9B28-182B6DBCDA7C}" destId="{59B1D332-93C6-477A-BB06-3713276C1822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2F3921-225D-46E4-BCAB-4C1D0FFD4794}">
      <dsp:nvSpPr>
        <dsp:cNvPr id="0" name=""/>
        <dsp:cNvSpPr/>
      </dsp:nvSpPr>
      <dsp:spPr>
        <a:xfrm>
          <a:off x="460905" y="1047"/>
          <a:ext cx="3479899" cy="208793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200" kern="1200"/>
            <a:t>сызықтық;</a:t>
          </a:r>
          <a:endParaRPr lang="en-US" sz="4200" kern="1200"/>
        </a:p>
      </dsp:txBody>
      <dsp:txXfrm>
        <a:off x="460905" y="1047"/>
        <a:ext cx="3479899" cy="2087939"/>
      </dsp:txXfrm>
    </dsp:sp>
    <dsp:sp modelId="{76A90AF7-3FF1-413E-A187-92193405FC06}">
      <dsp:nvSpPr>
        <dsp:cNvPr id="0" name=""/>
        <dsp:cNvSpPr/>
      </dsp:nvSpPr>
      <dsp:spPr>
        <a:xfrm>
          <a:off x="4288794" y="1047"/>
          <a:ext cx="3479899" cy="208793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200" kern="1200"/>
            <a:t>апертуралық;</a:t>
          </a:r>
          <a:endParaRPr lang="en-US" sz="4200" kern="1200"/>
        </a:p>
      </dsp:txBody>
      <dsp:txXfrm>
        <a:off x="4288794" y="1047"/>
        <a:ext cx="3479899" cy="2087939"/>
      </dsp:txXfrm>
    </dsp:sp>
    <dsp:sp modelId="{59B1D332-93C6-477A-BB06-3713276C1822}">
      <dsp:nvSpPr>
        <dsp:cNvPr id="0" name=""/>
        <dsp:cNvSpPr/>
      </dsp:nvSpPr>
      <dsp:spPr>
        <a:xfrm>
          <a:off x="2374850" y="2436976"/>
          <a:ext cx="3479899" cy="208793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200" kern="1200"/>
            <a:t>антенналық торлар.</a:t>
          </a:r>
          <a:endParaRPr lang="en-US" sz="4200" kern="1200"/>
        </a:p>
      </dsp:txBody>
      <dsp:txXfrm>
        <a:off x="2374850" y="2436976"/>
        <a:ext cx="3479899" cy="20879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46673-81B4-4D83-90E5-DDC8C00E5B8C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10706-D52F-4D6E-9AD8-AE125D110C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5435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46673-81B4-4D83-90E5-DDC8C00E5B8C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10706-D52F-4D6E-9AD8-AE125D110C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1478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46673-81B4-4D83-90E5-DDC8C00E5B8C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10706-D52F-4D6E-9AD8-AE125D110C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6023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46673-81B4-4D83-90E5-DDC8C00E5B8C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10706-D52F-4D6E-9AD8-AE125D110C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1700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46673-81B4-4D83-90E5-DDC8C00E5B8C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10706-D52F-4D6E-9AD8-AE125D110C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6113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46673-81B4-4D83-90E5-DDC8C00E5B8C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10706-D52F-4D6E-9AD8-AE125D110C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8783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46673-81B4-4D83-90E5-DDC8C00E5B8C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10706-D52F-4D6E-9AD8-AE125D110C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831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46673-81B4-4D83-90E5-DDC8C00E5B8C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10706-D52F-4D6E-9AD8-AE125D110C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9533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46673-81B4-4D83-90E5-DDC8C00E5B8C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10706-D52F-4D6E-9AD8-AE125D110C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9980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46673-81B4-4D83-90E5-DDC8C00E5B8C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10706-D52F-4D6E-9AD8-AE125D110C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01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46673-81B4-4D83-90E5-DDC8C00E5B8C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10706-D52F-4D6E-9AD8-AE125D110C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8953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646673-81B4-4D83-90E5-DDC8C00E5B8C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10706-D52F-4D6E-9AD8-AE125D110C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4787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23.wmf"/><Relationship Id="rId18" Type="http://schemas.openxmlformats.org/officeDocument/2006/relationships/oleObject" Target="../embeddings/oleObject9.bin"/><Relationship Id="rId3" Type="http://schemas.openxmlformats.org/officeDocument/2006/relationships/image" Target="../media/image18.wmf"/><Relationship Id="rId21" Type="http://schemas.openxmlformats.org/officeDocument/2006/relationships/image" Target="../media/image27.wmf"/><Relationship Id="rId7" Type="http://schemas.openxmlformats.org/officeDocument/2006/relationships/image" Target="../media/image20.wmf"/><Relationship Id="rId12" Type="http://schemas.openxmlformats.org/officeDocument/2006/relationships/oleObject" Target="../embeddings/oleObject6.bin"/><Relationship Id="rId17" Type="http://schemas.openxmlformats.org/officeDocument/2006/relationships/image" Target="../media/image25.wmf"/><Relationship Id="rId2" Type="http://schemas.openxmlformats.org/officeDocument/2006/relationships/oleObject" Target="../embeddings/oleObject1.bin"/><Relationship Id="rId16" Type="http://schemas.openxmlformats.org/officeDocument/2006/relationships/oleObject" Target="../embeddings/oleObject8.bin"/><Relationship Id="rId20" Type="http://schemas.openxmlformats.org/officeDocument/2006/relationships/oleObject" Target="../embeddings/oleObject10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22.wmf"/><Relationship Id="rId5" Type="http://schemas.openxmlformats.org/officeDocument/2006/relationships/image" Target="../media/image19.wmf"/><Relationship Id="rId15" Type="http://schemas.openxmlformats.org/officeDocument/2006/relationships/image" Target="../media/image24.wmf"/><Relationship Id="rId10" Type="http://schemas.openxmlformats.org/officeDocument/2006/relationships/oleObject" Target="../embeddings/oleObject5.bin"/><Relationship Id="rId19" Type="http://schemas.openxmlformats.org/officeDocument/2006/relationships/image" Target="../media/image26.w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21.wmf"/><Relationship Id="rId14" Type="http://schemas.openxmlformats.org/officeDocument/2006/relationships/oleObject" Target="../embeddings/oleObject7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B9E244-4029-831C-8FC8-B0148FC951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/>
              <a:t>Антенналар</a:t>
            </a:r>
            <a:r>
              <a:rPr lang="ru-RU" dirty="0"/>
              <a:t> ж</a:t>
            </a:r>
            <a:r>
              <a:rPr lang="kk-KZ" dirty="0"/>
              <a:t>әне олардың классификациясы</a:t>
            </a:r>
            <a:endParaRPr lang="ru-KZ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CA83A4A-AFE7-677A-E698-13DFC2350FB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k-KZ" dirty="0"/>
              <a:t>13-лекция</a:t>
            </a:r>
          </a:p>
          <a:p>
            <a:r>
              <a:rPr lang="kk-KZ" dirty="0"/>
              <a:t>13.04.2026</a:t>
            </a:r>
          </a:p>
          <a:p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25261091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F881B6-601E-DE7A-51C4-44A945841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Төменде</a:t>
            </a:r>
            <a:r>
              <a:rPr lang="ru-RU" dirty="0"/>
              <a:t> </a:t>
            </a:r>
            <a:r>
              <a:rPr lang="ru-RU" dirty="0" err="1"/>
              <a:t>берілген</a:t>
            </a:r>
            <a:r>
              <a:rPr lang="ru-RU" dirty="0"/>
              <a:t> </a:t>
            </a:r>
            <a:r>
              <a:rPr lang="ru-RU" dirty="0" err="1"/>
              <a:t>антенналар</a:t>
            </a:r>
            <a:r>
              <a:rPr lang="ru-RU" dirty="0"/>
              <a:t> </a:t>
            </a:r>
            <a:r>
              <a:rPr lang="ru-RU" dirty="0" err="1"/>
              <a:t>қай</a:t>
            </a:r>
            <a:r>
              <a:rPr lang="ru-RU" dirty="0"/>
              <a:t> </a:t>
            </a:r>
            <a:r>
              <a:rPr lang="ru-RU" dirty="0" err="1"/>
              <a:t>категорияға</a:t>
            </a:r>
            <a:r>
              <a:rPr lang="ru-RU" dirty="0"/>
              <a:t> </a:t>
            </a:r>
            <a:r>
              <a:rPr lang="ru-RU" dirty="0" err="1"/>
              <a:t>жатады</a:t>
            </a:r>
            <a:r>
              <a:rPr lang="ru-RU" dirty="0"/>
              <a:t> (</a:t>
            </a:r>
            <a:r>
              <a:rPr lang="ru-RU" dirty="0" err="1"/>
              <a:t>сызықтық</a:t>
            </a:r>
            <a:r>
              <a:rPr lang="ru-RU" dirty="0"/>
              <a:t>, </a:t>
            </a:r>
            <a:r>
              <a:rPr lang="ru-RU" dirty="0" err="1"/>
              <a:t>апертуралық</a:t>
            </a:r>
            <a:r>
              <a:rPr lang="ru-RU" dirty="0"/>
              <a:t>, </a:t>
            </a:r>
            <a:r>
              <a:rPr lang="ru-RU" dirty="0" err="1"/>
              <a:t>антенналық</a:t>
            </a:r>
            <a:r>
              <a:rPr lang="ru-RU" dirty="0"/>
              <a:t> </a:t>
            </a:r>
            <a:r>
              <a:rPr lang="ru-RU" dirty="0" err="1"/>
              <a:t>торлар</a:t>
            </a:r>
            <a:r>
              <a:rPr lang="ru-RU" dirty="0"/>
              <a:t>)?</a:t>
            </a:r>
            <a:br>
              <a:rPr lang="ru-RU" dirty="0"/>
            </a:br>
            <a:endParaRPr lang="ru-KZ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2253F7E-377E-F78E-419F-1859382CD9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KZ" dirty="0"/>
              <a:t>✅ </a:t>
            </a:r>
            <a:r>
              <a:rPr lang="ru-RU" b="1" dirty="0" err="1"/>
              <a:t>Антенналар</a:t>
            </a:r>
            <a:r>
              <a:rPr lang="ru-RU" b="1" dirty="0"/>
              <a:t> </a:t>
            </a:r>
            <a:r>
              <a:rPr lang="ru-RU" b="1" dirty="0" err="1"/>
              <a:t>тізімі</a:t>
            </a:r>
            <a:r>
              <a:rPr lang="ru-RU" b="1" dirty="0"/>
              <a:t>:</a:t>
            </a:r>
            <a:endParaRPr lang="ru-RU" dirty="0"/>
          </a:p>
          <a:p>
            <a:pPr>
              <a:buFont typeface="+mj-lt"/>
              <a:buAutoNum type="arabicPeriod"/>
            </a:pPr>
            <a:r>
              <a:rPr lang="ru-RU" b="1" dirty="0" err="1"/>
              <a:t>Дипольдік</a:t>
            </a:r>
            <a:r>
              <a:rPr lang="ru-RU" b="1" dirty="0"/>
              <a:t> антенна</a:t>
            </a:r>
            <a:endParaRPr lang="ru-RU" dirty="0"/>
          </a:p>
          <a:p>
            <a:pPr>
              <a:buFont typeface="+mj-lt"/>
              <a:buAutoNum type="arabicPeriod"/>
            </a:pPr>
            <a:r>
              <a:rPr lang="ru-RU" b="1" dirty="0" err="1"/>
              <a:t>Рупорлы</a:t>
            </a:r>
            <a:r>
              <a:rPr lang="ru-RU" b="1" dirty="0"/>
              <a:t> антенна</a:t>
            </a:r>
            <a:endParaRPr lang="ru-RU" dirty="0"/>
          </a:p>
          <a:p>
            <a:pPr>
              <a:buFont typeface="+mj-lt"/>
              <a:buAutoNum type="arabicPeriod"/>
            </a:pPr>
            <a:r>
              <a:rPr lang="ru-RU" b="1" dirty="0" err="1"/>
              <a:t>Параболалық</a:t>
            </a:r>
            <a:r>
              <a:rPr lang="ru-RU" b="1" dirty="0"/>
              <a:t> антенна</a:t>
            </a:r>
            <a:endParaRPr lang="ru-RU" dirty="0"/>
          </a:p>
          <a:p>
            <a:pPr>
              <a:buFont typeface="+mj-lt"/>
              <a:buAutoNum type="arabicPeriod"/>
            </a:pPr>
            <a:r>
              <a:rPr lang="ru-RU" b="1" dirty="0"/>
              <a:t>ФАР</a:t>
            </a:r>
            <a:endParaRPr lang="ru-RU" dirty="0"/>
          </a:p>
          <a:p>
            <a:pPr>
              <a:buFont typeface="+mj-lt"/>
              <a:buAutoNum type="arabicPeriod"/>
            </a:pPr>
            <a:r>
              <a:rPr lang="ru-RU" b="1" dirty="0"/>
              <a:t>Щелевая антенна</a:t>
            </a:r>
            <a:endParaRPr lang="ru-RU" dirty="0"/>
          </a:p>
          <a:p>
            <a:pPr>
              <a:buFont typeface="+mj-lt"/>
              <a:buAutoNum type="arabicPeriod"/>
            </a:pPr>
            <a:r>
              <a:rPr lang="ru-RU" b="1" dirty="0"/>
              <a:t>Яги-Уда </a:t>
            </a:r>
            <a:r>
              <a:rPr lang="ru-RU" b="1" dirty="0" err="1"/>
              <a:t>антеннасы</a:t>
            </a:r>
            <a:endParaRPr lang="ru-RU" dirty="0"/>
          </a:p>
          <a:p>
            <a:pPr>
              <a:buFont typeface="+mj-lt"/>
              <a:buAutoNum type="arabicPeriod"/>
            </a:pPr>
            <a:r>
              <a:rPr lang="en-US" b="1" dirty="0"/>
              <a:t>GPS </a:t>
            </a:r>
            <a:r>
              <a:rPr lang="ru-RU" b="1" dirty="0" err="1"/>
              <a:t>үшін</a:t>
            </a:r>
            <a:r>
              <a:rPr lang="ru-RU" b="1" dirty="0"/>
              <a:t> спираль антенна</a:t>
            </a:r>
            <a:endParaRPr lang="ru-RU" dirty="0"/>
          </a:p>
          <a:p>
            <a:pPr>
              <a:buFont typeface="+mj-lt"/>
              <a:buAutoNum type="arabicPeriod"/>
            </a:pPr>
            <a:r>
              <a:rPr lang="ru-RU" b="1" dirty="0" err="1"/>
              <a:t>Кубсат</a:t>
            </a:r>
            <a:r>
              <a:rPr lang="ru-RU" b="1" dirty="0"/>
              <a:t> </a:t>
            </a:r>
            <a:r>
              <a:rPr lang="ru-RU" b="1" dirty="0" err="1"/>
              <a:t>үшін</a:t>
            </a:r>
            <a:r>
              <a:rPr lang="ru-RU" b="1" dirty="0"/>
              <a:t> </a:t>
            </a:r>
            <a:r>
              <a:rPr lang="ru-RU" b="1" dirty="0" err="1"/>
              <a:t>микрожиілікті</a:t>
            </a:r>
            <a:r>
              <a:rPr lang="ru-RU" b="1" dirty="0"/>
              <a:t> патч-антенна (</a:t>
            </a:r>
            <a:r>
              <a:rPr lang="en-US" b="1" dirty="0"/>
              <a:t>Microstrip patch)</a:t>
            </a:r>
            <a:endParaRPr lang="en-US" dirty="0"/>
          </a:p>
          <a:p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26407670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F54EF9-541B-4260-1F2B-18DF886E3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4600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Поляризациясы</a:t>
            </a:r>
            <a:r>
              <a:rPr lang="ru-RU" dirty="0"/>
              <a:t> </a:t>
            </a:r>
            <a:r>
              <a:rPr lang="ru-RU" dirty="0" err="1"/>
              <a:t>бойынша</a:t>
            </a:r>
            <a:endParaRPr lang="ru-KZ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66F5DD4-04B9-FDC5-48BD-37ECB92AB7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3" y="1065891"/>
            <a:ext cx="8712965" cy="50602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/>
              <a:t>Поляризация</a:t>
            </a:r>
            <a:r>
              <a:rPr lang="ru-RU" sz="2800"/>
              <a:t> – электромагниттік толқынның электр өрісінің кеңістіктегі тербелу бағыты.</a:t>
            </a:r>
          </a:p>
          <a:p>
            <a:r>
              <a:rPr lang="ru-RU" sz="2800"/>
              <a:t>Сызықты</a:t>
            </a:r>
          </a:p>
          <a:p>
            <a:r>
              <a:rPr lang="ru-RU" sz="2800"/>
              <a:t>Айналмалы</a:t>
            </a:r>
            <a:br>
              <a:rPr lang="ru-RU" sz="2800"/>
            </a:br>
            <a:r>
              <a:rPr lang="ru-RU" sz="2800" b="1"/>
              <a:t>Оң (сағат тілі бағытымен) айналмалы поляризация (</a:t>
            </a:r>
            <a:r>
              <a:rPr lang="en-US" sz="2800" b="1"/>
              <a:t>RHCP – Right Hand Circular Polarization)</a:t>
            </a:r>
            <a:br>
              <a:rPr lang="en-US" sz="2800"/>
            </a:br>
            <a:r>
              <a:rPr lang="ru-RU" sz="2800" b="1"/>
              <a:t>Сол (сағат тіліне қарсы) айналмалы поляризация (</a:t>
            </a:r>
            <a:r>
              <a:rPr lang="en-US" sz="2800" b="1"/>
              <a:t>LHCP – Left Hand Circular Polarization)</a:t>
            </a:r>
            <a:endParaRPr lang="ru-KZ" sz="2800" dirty="0"/>
          </a:p>
        </p:txBody>
      </p:sp>
      <p:grpSp>
        <p:nvGrpSpPr>
          <p:cNvPr id="4" name="Group 709">
            <a:extLst>
              <a:ext uri="{FF2B5EF4-FFF2-40B4-BE49-F238E27FC236}">
                <a16:creationId xmlns:a16="http://schemas.microsoft.com/office/drawing/2014/main" id="{24ED9F98-3318-DE95-09F5-D87B8837D46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048483" y="4797152"/>
            <a:ext cx="5119044" cy="1874862"/>
            <a:chOff x="1701" y="10083"/>
            <a:chExt cx="7038" cy="2578"/>
          </a:xfrm>
        </p:grpSpPr>
        <p:grpSp>
          <p:nvGrpSpPr>
            <p:cNvPr id="5" name="Group 719">
              <a:extLst>
                <a:ext uri="{FF2B5EF4-FFF2-40B4-BE49-F238E27FC236}">
                  <a16:creationId xmlns:a16="http://schemas.microsoft.com/office/drawing/2014/main" id="{CDFDB260-0725-9AF6-CFD9-A0CE87C04F8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01" y="10096"/>
              <a:ext cx="5045" cy="2565"/>
              <a:chOff x="1701" y="10096"/>
              <a:chExt cx="5045" cy="2565"/>
            </a:xfrm>
          </p:grpSpPr>
          <p:sp>
            <p:nvSpPr>
              <p:cNvPr id="15" name="Line 755">
                <a:extLst>
                  <a:ext uri="{FF2B5EF4-FFF2-40B4-BE49-F238E27FC236}">
                    <a16:creationId xmlns:a16="http://schemas.microsoft.com/office/drawing/2014/main" id="{FAC16BE3-6E5F-95F8-D64E-BF39437E72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98" y="10096"/>
                <a:ext cx="0" cy="256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" name="Line 754">
                <a:extLst>
                  <a:ext uri="{FF2B5EF4-FFF2-40B4-BE49-F238E27FC236}">
                    <a16:creationId xmlns:a16="http://schemas.microsoft.com/office/drawing/2014/main" id="{AE39ECB0-C2FD-A1DB-4467-BD8D674864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98" y="11464"/>
                <a:ext cx="381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" name="Freeform 753">
                <a:extLst>
                  <a:ext uri="{FF2B5EF4-FFF2-40B4-BE49-F238E27FC236}">
                    <a16:creationId xmlns:a16="http://schemas.microsoft.com/office/drawing/2014/main" id="{911B87DD-CB29-70D4-A52C-D8C5C8DB17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8" y="10609"/>
                <a:ext cx="3021" cy="1710"/>
              </a:xfrm>
              <a:custGeom>
                <a:avLst/>
                <a:gdLst>
                  <a:gd name="T0" fmla="*/ 9 w 606"/>
                  <a:gd name="T1" fmla="*/ 115 h 253"/>
                  <a:gd name="T2" fmla="*/ 25 w 606"/>
                  <a:gd name="T3" fmla="*/ 94 h 253"/>
                  <a:gd name="T4" fmla="*/ 42 w 606"/>
                  <a:gd name="T5" fmla="*/ 73 h 253"/>
                  <a:gd name="T6" fmla="*/ 59 w 606"/>
                  <a:gd name="T7" fmla="*/ 54 h 253"/>
                  <a:gd name="T8" fmla="*/ 76 w 606"/>
                  <a:gd name="T9" fmla="*/ 37 h 253"/>
                  <a:gd name="T10" fmla="*/ 93 w 606"/>
                  <a:gd name="T11" fmla="*/ 23 h 253"/>
                  <a:gd name="T12" fmla="*/ 110 w 606"/>
                  <a:gd name="T13" fmla="*/ 12 h 253"/>
                  <a:gd name="T14" fmla="*/ 126 w 606"/>
                  <a:gd name="T15" fmla="*/ 4 h 253"/>
                  <a:gd name="T16" fmla="*/ 143 w 606"/>
                  <a:gd name="T17" fmla="*/ 1 h 253"/>
                  <a:gd name="T18" fmla="*/ 160 w 606"/>
                  <a:gd name="T19" fmla="*/ 1 h 253"/>
                  <a:gd name="T20" fmla="*/ 177 w 606"/>
                  <a:gd name="T21" fmla="*/ 4 h 253"/>
                  <a:gd name="T22" fmla="*/ 194 w 606"/>
                  <a:gd name="T23" fmla="*/ 12 h 253"/>
                  <a:gd name="T24" fmla="*/ 210 w 606"/>
                  <a:gd name="T25" fmla="*/ 23 h 253"/>
                  <a:gd name="T26" fmla="*/ 227 w 606"/>
                  <a:gd name="T27" fmla="*/ 37 h 253"/>
                  <a:gd name="T28" fmla="*/ 244 w 606"/>
                  <a:gd name="T29" fmla="*/ 54 h 253"/>
                  <a:gd name="T30" fmla="*/ 261 w 606"/>
                  <a:gd name="T31" fmla="*/ 73 h 253"/>
                  <a:gd name="T32" fmla="*/ 278 w 606"/>
                  <a:gd name="T33" fmla="*/ 94 h 253"/>
                  <a:gd name="T34" fmla="*/ 295 w 606"/>
                  <a:gd name="T35" fmla="*/ 115 h 253"/>
                  <a:gd name="T36" fmla="*/ 311 w 606"/>
                  <a:gd name="T37" fmla="*/ 138 h 253"/>
                  <a:gd name="T38" fmla="*/ 328 w 606"/>
                  <a:gd name="T39" fmla="*/ 159 h 253"/>
                  <a:gd name="T40" fmla="*/ 345 w 606"/>
                  <a:gd name="T41" fmla="*/ 180 h 253"/>
                  <a:gd name="T42" fmla="*/ 362 w 606"/>
                  <a:gd name="T43" fmla="*/ 199 h 253"/>
                  <a:gd name="T44" fmla="*/ 379 w 606"/>
                  <a:gd name="T45" fmla="*/ 216 h 253"/>
                  <a:gd name="T46" fmla="*/ 396 w 606"/>
                  <a:gd name="T47" fmla="*/ 230 h 253"/>
                  <a:gd name="T48" fmla="*/ 412 w 606"/>
                  <a:gd name="T49" fmla="*/ 241 h 253"/>
                  <a:gd name="T50" fmla="*/ 429 w 606"/>
                  <a:gd name="T51" fmla="*/ 249 h 253"/>
                  <a:gd name="T52" fmla="*/ 446 w 606"/>
                  <a:gd name="T53" fmla="*/ 252 h 253"/>
                  <a:gd name="T54" fmla="*/ 463 w 606"/>
                  <a:gd name="T55" fmla="*/ 252 h 253"/>
                  <a:gd name="T56" fmla="*/ 480 w 606"/>
                  <a:gd name="T57" fmla="*/ 249 h 253"/>
                  <a:gd name="T58" fmla="*/ 496 w 606"/>
                  <a:gd name="T59" fmla="*/ 241 h 253"/>
                  <a:gd name="T60" fmla="*/ 513 w 606"/>
                  <a:gd name="T61" fmla="*/ 230 h 253"/>
                  <a:gd name="T62" fmla="*/ 530 w 606"/>
                  <a:gd name="T63" fmla="*/ 216 h 253"/>
                  <a:gd name="T64" fmla="*/ 547 w 606"/>
                  <a:gd name="T65" fmla="*/ 199 h 253"/>
                  <a:gd name="T66" fmla="*/ 564 w 606"/>
                  <a:gd name="T67" fmla="*/ 180 h 253"/>
                  <a:gd name="T68" fmla="*/ 581 w 606"/>
                  <a:gd name="T69" fmla="*/ 159 h 253"/>
                  <a:gd name="T70" fmla="*/ 597 w 606"/>
                  <a:gd name="T71" fmla="*/ 138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06" h="253">
                    <a:moveTo>
                      <a:pt x="0" y="127"/>
                    </a:moveTo>
                    <a:lnTo>
                      <a:pt x="9" y="115"/>
                    </a:lnTo>
                    <a:lnTo>
                      <a:pt x="17" y="105"/>
                    </a:lnTo>
                    <a:lnTo>
                      <a:pt x="25" y="94"/>
                    </a:lnTo>
                    <a:lnTo>
                      <a:pt x="34" y="83"/>
                    </a:lnTo>
                    <a:lnTo>
                      <a:pt x="42" y="73"/>
                    </a:lnTo>
                    <a:lnTo>
                      <a:pt x="51" y="63"/>
                    </a:lnTo>
                    <a:lnTo>
                      <a:pt x="59" y="54"/>
                    </a:lnTo>
                    <a:lnTo>
                      <a:pt x="67" y="45"/>
                    </a:lnTo>
                    <a:lnTo>
                      <a:pt x="76" y="37"/>
                    </a:lnTo>
                    <a:lnTo>
                      <a:pt x="84" y="30"/>
                    </a:lnTo>
                    <a:lnTo>
                      <a:pt x="93" y="23"/>
                    </a:lnTo>
                    <a:lnTo>
                      <a:pt x="101" y="17"/>
                    </a:lnTo>
                    <a:lnTo>
                      <a:pt x="110" y="12"/>
                    </a:lnTo>
                    <a:lnTo>
                      <a:pt x="118" y="8"/>
                    </a:lnTo>
                    <a:lnTo>
                      <a:pt x="126" y="4"/>
                    </a:lnTo>
                    <a:lnTo>
                      <a:pt x="135" y="2"/>
                    </a:lnTo>
                    <a:lnTo>
                      <a:pt x="143" y="1"/>
                    </a:lnTo>
                    <a:lnTo>
                      <a:pt x="152" y="0"/>
                    </a:lnTo>
                    <a:lnTo>
                      <a:pt x="160" y="1"/>
                    </a:lnTo>
                    <a:lnTo>
                      <a:pt x="168" y="2"/>
                    </a:lnTo>
                    <a:lnTo>
                      <a:pt x="177" y="4"/>
                    </a:lnTo>
                    <a:lnTo>
                      <a:pt x="185" y="8"/>
                    </a:lnTo>
                    <a:lnTo>
                      <a:pt x="194" y="12"/>
                    </a:lnTo>
                    <a:lnTo>
                      <a:pt x="202" y="17"/>
                    </a:lnTo>
                    <a:lnTo>
                      <a:pt x="210" y="23"/>
                    </a:lnTo>
                    <a:lnTo>
                      <a:pt x="219" y="30"/>
                    </a:lnTo>
                    <a:lnTo>
                      <a:pt x="227" y="37"/>
                    </a:lnTo>
                    <a:lnTo>
                      <a:pt x="236" y="45"/>
                    </a:lnTo>
                    <a:lnTo>
                      <a:pt x="244" y="54"/>
                    </a:lnTo>
                    <a:lnTo>
                      <a:pt x="253" y="63"/>
                    </a:lnTo>
                    <a:lnTo>
                      <a:pt x="261" y="73"/>
                    </a:lnTo>
                    <a:lnTo>
                      <a:pt x="269" y="83"/>
                    </a:lnTo>
                    <a:lnTo>
                      <a:pt x="278" y="94"/>
                    </a:lnTo>
                    <a:lnTo>
                      <a:pt x="286" y="105"/>
                    </a:lnTo>
                    <a:lnTo>
                      <a:pt x="295" y="115"/>
                    </a:lnTo>
                    <a:lnTo>
                      <a:pt x="303" y="126"/>
                    </a:lnTo>
                    <a:lnTo>
                      <a:pt x="311" y="138"/>
                    </a:lnTo>
                    <a:lnTo>
                      <a:pt x="320" y="148"/>
                    </a:lnTo>
                    <a:lnTo>
                      <a:pt x="328" y="159"/>
                    </a:lnTo>
                    <a:lnTo>
                      <a:pt x="337" y="170"/>
                    </a:lnTo>
                    <a:lnTo>
                      <a:pt x="345" y="180"/>
                    </a:lnTo>
                    <a:lnTo>
                      <a:pt x="353" y="190"/>
                    </a:lnTo>
                    <a:lnTo>
                      <a:pt x="362" y="199"/>
                    </a:lnTo>
                    <a:lnTo>
                      <a:pt x="370" y="208"/>
                    </a:lnTo>
                    <a:lnTo>
                      <a:pt x="379" y="216"/>
                    </a:lnTo>
                    <a:lnTo>
                      <a:pt x="387" y="223"/>
                    </a:lnTo>
                    <a:lnTo>
                      <a:pt x="396" y="230"/>
                    </a:lnTo>
                    <a:lnTo>
                      <a:pt x="404" y="236"/>
                    </a:lnTo>
                    <a:lnTo>
                      <a:pt x="412" y="241"/>
                    </a:lnTo>
                    <a:lnTo>
                      <a:pt x="421" y="245"/>
                    </a:lnTo>
                    <a:lnTo>
                      <a:pt x="429" y="249"/>
                    </a:lnTo>
                    <a:lnTo>
                      <a:pt x="438" y="251"/>
                    </a:lnTo>
                    <a:lnTo>
                      <a:pt x="446" y="252"/>
                    </a:lnTo>
                    <a:lnTo>
                      <a:pt x="454" y="253"/>
                    </a:lnTo>
                    <a:lnTo>
                      <a:pt x="463" y="252"/>
                    </a:lnTo>
                    <a:lnTo>
                      <a:pt x="471" y="251"/>
                    </a:lnTo>
                    <a:lnTo>
                      <a:pt x="480" y="249"/>
                    </a:lnTo>
                    <a:lnTo>
                      <a:pt x="488" y="245"/>
                    </a:lnTo>
                    <a:lnTo>
                      <a:pt x="496" y="241"/>
                    </a:lnTo>
                    <a:lnTo>
                      <a:pt x="505" y="236"/>
                    </a:lnTo>
                    <a:lnTo>
                      <a:pt x="513" y="230"/>
                    </a:lnTo>
                    <a:lnTo>
                      <a:pt x="522" y="223"/>
                    </a:lnTo>
                    <a:lnTo>
                      <a:pt x="530" y="216"/>
                    </a:lnTo>
                    <a:lnTo>
                      <a:pt x="539" y="208"/>
                    </a:lnTo>
                    <a:lnTo>
                      <a:pt x="547" y="199"/>
                    </a:lnTo>
                    <a:lnTo>
                      <a:pt x="555" y="190"/>
                    </a:lnTo>
                    <a:lnTo>
                      <a:pt x="564" y="180"/>
                    </a:lnTo>
                    <a:lnTo>
                      <a:pt x="572" y="170"/>
                    </a:lnTo>
                    <a:lnTo>
                      <a:pt x="581" y="159"/>
                    </a:lnTo>
                    <a:lnTo>
                      <a:pt x="589" y="148"/>
                    </a:lnTo>
                    <a:lnTo>
                      <a:pt x="597" y="138"/>
                    </a:lnTo>
                    <a:lnTo>
                      <a:pt x="606" y="127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" name="Line 752">
                <a:extLst>
                  <a:ext uri="{FF2B5EF4-FFF2-40B4-BE49-F238E27FC236}">
                    <a16:creationId xmlns:a16="http://schemas.microsoft.com/office/drawing/2014/main" id="{04B2B400-E30E-044B-1D47-CA7DCEF25E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986" y="11464"/>
                <a:ext cx="912" cy="9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aphicFrame>
            <p:nvGraphicFramePr>
              <p:cNvPr id="19" name="Объект 18">
                <a:extLst>
                  <a:ext uri="{FF2B5EF4-FFF2-40B4-BE49-F238E27FC236}">
                    <a16:creationId xmlns:a16="http://schemas.microsoft.com/office/drawing/2014/main" id="{426DE763-08FE-8CF2-C766-26C0BADBF268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556" y="10096"/>
              <a:ext cx="220" cy="23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2" imgW="152202" imgH="177569" progId="Equation.DSMT4">
                      <p:embed/>
                    </p:oleObj>
                  </mc:Choice>
                  <mc:Fallback>
                    <p:oleObj name="Equation" r:id="rId2" imgW="152202" imgH="177569" progId="Equation.DSMT4">
                      <p:embed/>
                      <p:pic>
                        <p:nvPicPr>
                          <p:cNvPr id="19" name="Объект 1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556" y="10096"/>
                            <a:ext cx="220" cy="237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0" name="Объект 19">
                <a:extLst>
                  <a:ext uri="{FF2B5EF4-FFF2-40B4-BE49-F238E27FC236}">
                    <a16:creationId xmlns:a16="http://schemas.microsoft.com/office/drawing/2014/main" id="{C720AB8E-AAE4-66A6-22DF-330DFC61B09E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6546" y="11578"/>
              <a:ext cx="200" cy="21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4" imgW="126835" imgH="139518" progId="Equation.DSMT4">
                      <p:embed/>
                    </p:oleObj>
                  </mc:Choice>
                  <mc:Fallback>
                    <p:oleObj name="Equation" r:id="rId4" imgW="126835" imgH="139518" progId="Equation.DSMT4">
                      <p:embed/>
                      <p:pic>
                        <p:nvPicPr>
                          <p:cNvPr id="20" name="Объект 1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546" y="11578"/>
                            <a:ext cx="200" cy="217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1" name="Объект 20">
                <a:extLst>
                  <a:ext uri="{FF2B5EF4-FFF2-40B4-BE49-F238E27FC236}">
                    <a16:creationId xmlns:a16="http://schemas.microsoft.com/office/drawing/2014/main" id="{0B3CF6FF-A86B-E2ED-F9D9-B6EA80A78705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1701" y="12205"/>
              <a:ext cx="240" cy="29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6" imgW="139639" imgH="152334" progId="Equation.DSMT4">
                      <p:embed/>
                    </p:oleObj>
                  </mc:Choice>
                  <mc:Fallback>
                    <p:oleObj name="Equation" r:id="rId6" imgW="139639" imgH="152334" progId="Equation.DSMT4">
                      <p:embed/>
                      <p:pic>
                        <p:nvPicPr>
                          <p:cNvPr id="21" name="Объект 2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701" y="12205"/>
                            <a:ext cx="240" cy="29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2" name="Line 748">
                <a:extLst>
                  <a:ext uri="{FF2B5EF4-FFF2-40B4-BE49-F238E27FC236}">
                    <a16:creationId xmlns:a16="http://schemas.microsoft.com/office/drawing/2014/main" id="{5F7D48ED-AE4F-9CE5-1E48-A05DDD5B27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98" y="10609"/>
                <a:ext cx="741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aphicFrame>
            <p:nvGraphicFramePr>
              <p:cNvPr id="23" name="Объект 22">
                <a:extLst>
                  <a:ext uri="{FF2B5EF4-FFF2-40B4-BE49-F238E27FC236}">
                    <a16:creationId xmlns:a16="http://schemas.microsoft.com/office/drawing/2014/main" id="{DA06EE3D-FC47-5262-D29A-BC76439F4D62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499" y="10495"/>
              <a:ext cx="380" cy="3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8" imgW="241195" imgH="241195" progId="Equation.DSMT4">
                      <p:embed/>
                    </p:oleObj>
                  </mc:Choice>
                  <mc:Fallback>
                    <p:oleObj name="Equation" r:id="rId8" imgW="241195" imgH="241195" progId="Equation.DSMT4">
                      <p:embed/>
                      <p:pic>
                        <p:nvPicPr>
                          <p:cNvPr id="23" name="Объект 2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499" y="10495"/>
                            <a:ext cx="380" cy="37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4" name="Rectangle 746">
                <a:extLst>
                  <a:ext uri="{FF2B5EF4-FFF2-40B4-BE49-F238E27FC236}">
                    <a16:creationId xmlns:a16="http://schemas.microsoft.com/office/drawing/2014/main" id="{1C4DFB70-FE1F-1A64-0017-3F06ED54EF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98" y="10324"/>
                <a:ext cx="3420" cy="2166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aphicFrame>
            <p:nvGraphicFramePr>
              <p:cNvPr id="25" name="Объект 24">
                <a:extLst>
                  <a:ext uri="{FF2B5EF4-FFF2-40B4-BE49-F238E27FC236}">
                    <a16:creationId xmlns:a16="http://schemas.microsoft.com/office/drawing/2014/main" id="{34E959D0-BDF1-97B6-AAA0-FB3E964E7379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562" y="11282"/>
              <a:ext cx="279" cy="29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0" imgW="177646" imgH="190335" progId="Equation.DSMT4">
                      <p:embed/>
                    </p:oleObj>
                  </mc:Choice>
                  <mc:Fallback>
                    <p:oleObj name="Equation" r:id="rId10" imgW="177646" imgH="190335" progId="Equation.DSMT4">
                      <p:embed/>
                      <p:pic>
                        <p:nvPicPr>
                          <p:cNvPr id="25" name="Объект 2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562" y="11282"/>
                            <a:ext cx="279" cy="29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6" name="Line 744">
                <a:extLst>
                  <a:ext uri="{FF2B5EF4-FFF2-40B4-BE49-F238E27FC236}">
                    <a16:creationId xmlns:a16="http://schemas.microsoft.com/office/drawing/2014/main" id="{FF25B009-D941-A327-FFFC-0CED9B9357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39" y="10609"/>
                <a:ext cx="0" cy="85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" name="Freeform 743">
                <a:extLst>
                  <a:ext uri="{FF2B5EF4-FFF2-40B4-BE49-F238E27FC236}">
                    <a16:creationId xmlns:a16="http://schemas.microsoft.com/office/drawing/2014/main" id="{7F65E842-EC45-76B9-184A-4BA64E5F71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8" y="10808"/>
                <a:ext cx="3021" cy="1271"/>
              </a:xfrm>
              <a:custGeom>
                <a:avLst/>
                <a:gdLst>
                  <a:gd name="T0" fmla="*/ 0 w 3021"/>
                  <a:gd name="T1" fmla="*/ 661 h 1271"/>
                  <a:gd name="T2" fmla="*/ 84 w 3021"/>
                  <a:gd name="T3" fmla="*/ 1135 h 1271"/>
                  <a:gd name="T4" fmla="*/ 250 w 3021"/>
                  <a:gd name="T5" fmla="*/ 1268 h 1271"/>
                  <a:gd name="T6" fmla="*/ 620 w 3021"/>
                  <a:gd name="T7" fmla="*/ 1118 h 1271"/>
                  <a:gd name="T8" fmla="*/ 1511 w 3021"/>
                  <a:gd name="T9" fmla="*/ 655 h 1271"/>
                  <a:gd name="T10" fmla="*/ 2006 w 3021"/>
                  <a:gd name="T11" fmla="*/ 365 h 1271"/>
                  <a:gd name="T12" fmla="*/ 2648 w 3021"/>
                  <a:gd name="T13" fmla="*/ 27 h 1271"/>
                  <a:gd name="T14" fmla="*/ 2892 w 3021"/>
                  <a:gd name="T15" fmla="*/ 204 h 1271"/>
                  <a:gd name="T16" fmla="*/ 3021 w 3021"/>
                  <a:gd name="T17" fmla="*/ 661 h 1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21" h="1271">
                    <a:moveTo>
                      <a:pt x="0" y="661"/>
                    </a:moveTo>
                    <a:cubicBezTo>
                      <a:pt x="14" y="740"/>
                      <a:pt x="42" y="1034"/>
                      <a:pt x="84" y="1135"/>
                    </a:cubicBezTo>
                    <a:cubicBezTo>
                      <a:pt x="126" y="1236"/>
                      <a:pt x="161" y="1271"/>
                      <a:pt x="250" y="1268"/>
                    </a:cubicBezTo>
                    <a:cubicBezTo>
                      <a:pt x="312" y="1270"/>
                      <a:pt x="410" y="1220"/>
                      <a:pt x="620" y="1118"/>
                    </a:cubicBezTo>
                    <a:cubicBezTo>
                      <a:pt x="830" y="1016"/>
                      <a:pt x="1280" y="780"/>
                      <a:pt x="1511" y="655"/>
                    </a:cubicBezTo>
                    <a:cubicBezTo>
                      <a:pt x="1742" y="530"/>
                      <a:pt x="1817" y="470"/>
                      <a:pt x="2006" y="365"/>
                    </a:cubicBezTo>
                    <a:cubicBezTo>
                      <a:pt x="2195" y="260"/>
                      <a:pt x="2500" y="54"/>
                      <a:pt x="2648" y="27"/>
                    </a:cubicBezTo>
                    <a:cubicBezTo>
                      <a:pt x="2796" y="0"/>
                      <a:pt x="2830" y="98"/>
                      <a:pt x="2892" y="204"/>
                    </a:cubicBezTo>
                    <a:cubicBezTo>
                      <a:pt x="2962" y="303"/>
                      <a:pt x="2994" y="566"/>
                      <a:pt x="3021" y="661"/>
                    </a:cubicBez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" name="Line 742">
                <a:extLst>
                  <a:ext uri="{FF2B5EF4-FFF2-40B4-BE49-F238E27FC236}">
                    <a16:creationId xmlns:a16="http://schemas.microsoft.com/office/drawing/2014/main" id="{DB2BCF4F-B744-976C-263A-F718EAF29C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11" y="10723"/>
                <a:ext cx="0" cy="74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" name="Line 741">
                <a:extLst>
                  <a:ext uri="{FF2B5EF4-FFF2-40B4-BE49-F238E27FC236}">
                    <a16:creationId xmlns:a16="http://schemas.microsoft.com/office/drawing/2014/main" id="{9EE032FC-B305-7750-4D15-C463A10647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67" y="10723"/>
                <a:ext cx="0" cy="74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" name="Line 740">
                <a:extLst>
                  <a:ext uri="{FF2B5EF4-FFF2-40B4-BE49-F238E27FC236}">
                    <a16:creationId xmlns:a16="http://schemas.microsoft.com/office/drawing/2014/main" id="{636E48FC-4816-F086-0574-C2715FC9E8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095" y="10951"/>
                <a:ext cx="0" cy="51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" name="Line 739">
                <a:extLst>
                  <a:ext uri="{FF2B5EF4-FFF2-40B4-BE49-F238E27FC236}">
                    <a16:creationId xmlns:a16="http://schemas.microsoft.com/office/drawing/2014/main" id="{E5C52E9D-2154-C4B0-FAEC-8A8B84169D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83" y="11008"/>
                <a:ext cx="0" cy="45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" name="Line 738">
                <a:extLst>
                  <a:ext uri="{FF2B5EF4-FFF2-40B4-BE49-F238E27FC236}">
                    <a16:creationId xmlns:a16="http://schemas.microsoft.com/office/drawing/2014/main" id="{1D7792A0-25C1-EB40-EC34-4C36C3B09D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78" y="11464"/>
                <a:ext cx="0" cy="85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" name="Line 737">
                <a:extLst>
                  <a:ext uri="{FF2B5EF4-FFF2-40B4-BE49-F238E27FC236}">
                    <a16:creationId xmlns:a16="http://schemas.microsoft.com/office/drawing/2014/main" id="{4C3AD022-8EF1-B5D7-22A8-A8B45D29CC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50" y="11464"/>
                <a:ext cx="0" cy="74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" name="Line 736">
                <a:extLst>
                  <a:ext uri="{FF2B5EF4-FFF2-40B4-BE49-F238E27FC236}">
                    <a16:creationId xmlns:a16="http://schemas.microsoft.com/office/drawing/2014/main" id="{E7A66DF7-24A5-0014-3B11-E50ACE0A07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06" y="11464"/>
                <a:ext cx="0" cy="74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" name="Line 735">
                <a:extLst>
                  <a:ext uri="{FF2B5EF4-FFF2-40B4-BE49-F238E27FC236}">
                    <a16:creationId xmlns:a16="http://schemas.microsoft.com/office/drawing/2014/main" id="{BDD8EAA9-BF4B-973F-AFE6-CD581BDE4B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34" y="11464"/>
                <a:ext cx="0" cy="45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" name="Line 734">
                <a:extLst>
                  <a:ext uri="{FF2B5EF4-FFF2-40B4-BE49-F238E27FC236}">
                    <a16:creationId xmlns:a16="http://schemas.microsoft.com/office/drawing/2014/main" id="{E3F033E3-66EB-CF6B-8FAE-13405A141F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22" y="11464"/>
                <a:ext cx="0" cy="45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" name="Line 733">
                <a:extLst>
                  <a:ext uri="{FF2B5EF4-FFF2-40B4-BE49-F238E27FC236}">
                    <a16:creationId xmlns:a16="http://schemas.microsoft.com/office/drawing/2014/main" id="{60D3FBD4-B41D-FF8F-3F30-3C24B49D11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069" y="11464"/>
                <a:ext cx="570" cy="57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" name="Line 732">
                <a:extLst>
                  <a:ext uri="{FF2B5EF4-FFF2-40B4-BE49-F238E27FC236}">
                    <a16:creationId xmlns:a16="http://schemas.microsoft.com/office/drawing/2014/main" id="{195ACF26-2A2A-7DD1-A496-C8BE4F2B92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955" y="11464"/>
                <a:ext cx="456" cy="45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" name="Line 731">
                <a:extLst>
                  <a:ext uri="{FF2B5EF4-FFF2-40B4-BE49-F238E27FC236}">
                    <a16:creationId xmlns:a16="http://schemas.microsoft.com/office/drawing/2014/main" id="{B7CC0A78-D32D-F261-8453-62F2572EA9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297" y="11464"/>
                <a:ext cx="570" cy="57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" name="Line 730">
                <a:extLst>
                  <a:ext uri="{FF2B5EF4-FFF2-40B4-BE49-F238E27FC236}">
                    <a16:creationId xmlns:a16="http://schemas.microsoft.com/office/drawing/2014/main" id="{99E6B125-FC15-7AD5-AEFF-92FECA6F44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753" y="11464"/>
                <a:ext cx="342" cy="34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" name="Line 729">
                <a:extLst>
                  <a:ext uri="{FF2B5EF4-FFF2-40B4-BE49-F238E27FC236}">
                    <a16:creationId xmlns:a16="http://schemas.microsoft.com/office/drawing/2014/main" id="{92CB948F-F0AA-16CE-E7E4-0B819654E1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955" y="11464"/>
                <a:ext cx="228" cy="22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" name="Line 728">
                <a:extLst>
                  <a:ext uri="{FF2B5EF4-FFF2-40B4-BE49-F238E27FC236}">
                    <a16:creationId xmlns:a16="http://schemas.microsoft.com/office/drawing/2014/main" id="{01B5F92E-986F-8A93-46E4-8A51990369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178" y="10894"/>
                <a:ext cx="570" cy="57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" name="Line 727">
                <a:extLst>
                  <a:ext uri="{FF2B5EF4-FFF2-40B4-BE49-F238E27FC236}">
                    <a16:creationId xmlns:a16="http://schemas.microsoft.com/office/drawing/2014/main" id="{34ED02E0-EF25-29F1-BA69-E5ECC4261F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950" y="10837"/>
                <a:ext cx="627" cy="62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" name="Line 726">
                <a:extLst>
                  <a:ext uri="{FF2B5EF4-FFF2-40B4-BE49-F238E27FC236}">
                    <a16:creationId xmlns:a16="http://schemas.microsoft.com/office/drawing/2014/main" id="{2CC506B5-44C0-93BA-E255-FF97DD7696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722" y="11065"/>
                <a:ext cx="399" cy="39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" name="Line 725">
                <a:extLst>
                  <a:ext uri="{FF2B5EF4-FFF2-40B4-BE49-F238E27FC236}">
                    <a16:creationId xmlns:a16="http://schemas.microsoft.com/office/drawing/2014/main" id="{7A2BB571-45CA-B1A9-34BB-5BF08AD52F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406" y="11065"/>
                <a:ext cx="399" cy="39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" name="Line 724">
                <a:extLst>
                  <a:ext uri="{FF2B5EF4-FFF2-40B4-BE49-F238E27FC236}">
                    <a16:creationId xmlns:a16="http://schemas.microsoft.com/office/drawing/2014/main" id="{82B207DD-38CA-3B9D-91FB-10C4DC2B9F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634" y="11236"/>
                <a:ext cx="228" cy="22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aphicFrame>
            <p:nvGraphicFramePr>
              <p:cNvPr id="47" name="Объект 46">
                <a:extLst>
                  <a:ext uri="{FF2B5EF4-FFF2-40B4-BE49-F238E27FC236}">
                    <a16:creationId xmlns:a16="http://schemas.microsoft.com/office/drawing/2014/main" id="{1080EA00-8F89-417D-04C8-27718A871E27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4380" y="10438"/>
              <a:ext cx="260" cy="3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2" imgW="164885" imgH="215619" progId="Equation.DSMT4">
                      <p:embed/>
                    </p:oleObj>
                  </mc:Choice>
                  <mc:Fallback>
                    <p:oleObj name="Equation" r:id="rId12" imgW="164885" imgH="215619" progId="Equation.DSMT4">
                      <p:embed/>
                      <p:pic>
                        <p:nvPicPr>
                          <p:cNvPr id="47" name="Объект 4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380" y="10438"/>
                            <a:ext cx="260" cy="33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8" name="Объект 47">
                <a:extLst>
                  <a:ext uri="{FF2B5EF4-FFF2-40B4-BE49-F238E27FC236}">
                    <a16:creationId xmlns:a16="http://schemas.microsoft.com/office/drawing/2014/main" id="{BF6EA3FB-9CB8-E2B6-DE35-BFD836FDED73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4095" y="12034"/>
              <a:ext cx="320" cy="3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4" imgW="203024" imgH="215713" progId="Equation.DSMT4">
                      <p:embed/>
                    </p:oleObj>
                  </mc:Choice>
                  <mc:Fallback>
                    <p:oleObj name="Equation" r:id="rId14" imgW="203024" imgH="215713" progId="Equation.DSMT4">
                      <p:embed/>
                      <p:pic>
                        <p:nvPicPr>
                          <p:cNvPr id="48" name="Объект 4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095" y="12034"/>
                            <a:ext cx="320" cy="33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49" name="Line 721">
                <a:extLst>
                  <a:ext uri="{FF2B5EF4-FFF2-40B4-BE49-F238E27FC236}">
                    <a16:creationId xmlns:a16="http://schemas.microsoft.com/office/drawing/2014/main" id="{C1C9BA53-3745-0BF3-2244-BADC1BBFA1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53" y="11806"/>
                <a:ext cx="342" cy="34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" name="Line 720">
                <a:extLst>
                  <a:ext uri="{FF2B5EF4-FFF2-40B4-BE49-F238E27FC236}">
                    <a16:creationId xmlns:a16="http://schemas.microsoft.com/office/drawing/2014/main" id="{835E9971-CDDE-3164-8CC9-94754CB8C3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038" y="10666"/>
                <a:ext cx="342" cy="22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6" name="Group 710">
              <a:extLst>
                <a:ext uri="{FF2B5EF4-FFF2-40B4-BE49-F238E27FC236}">
                  <a16:creationId xmlns:a16="http://schemas.microsoft.com/office/drawing/2014/main" id="{7856E952-00C3-A813-9FE0-8E9893B037E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15" y="10083"/>
              <a:ext cx="1224" cy="2565"/>
              <a:chOff x="7515" y="10083"/>
              <a:chExt cx="1224" cy="2565"/>
            </a:xfrm>
          </p:grpSpPr>
          <p:sp>
            <p:nvSpPr>
              <p:cNvPr id="7" name="Line 718">
                <a:extLst>
                  <a:ext uri="{FF2B5EF4-FFF2-40B4-BE49-F238E27FC236}">
                    <a16:creationId xmlns:a16="http://schemas.microsoft.com/office/drawing/2014/main" id="{23117E0E-D2C9-270A-8023-B7C630E304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028" y="10083"/>
                <a:ext cx="0" cy="256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" name="Line 717">
                <a:extLst>
                  <a:ext uri="{FF2B5EF4-FFF2-40B4-BE49-F238E27FC236}">
                    <a16:creationId xmlns:a16="http://schemas.microsoft.com/office/drawing/2014/main" id="{A2F7A224-8B2D-357B-3A3F-0F12831966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572" y="11394"/>
                <a:ext cx="85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aphicFrame>
            <p:nvGraphicFramePr>
              <p:cNvPr id="9" name="Объект 8">
                <a:extLst>
                  <a:ext uri="{FF2B5EF4-FFF2-40B4-BE49-F238E27FC236}">
                    <a16:creationId xmlns:a16="http://schemas.microsoft.com/office/drawing/2014/main" id="{D633041C-369C-21F4-39FA-6C590BEC9193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8142" y="10083"/>
              <a:ext cx="220" cy="23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6" imgW="152202" imgH="177569" progId="Equation.DSMT4">
                      <p:embed/>
                    </p:oleObj>
                  </mc:Choice>
                  <mc:Fallback>
                    <p:oleObj name="Equation" r:id="rId16" imgW="152202" imgH="177569" progId="Equation.DSMT4">
                      <p:embed/>
                      <p:pic>
                        <p:nvPicPr>
                          <p:cNvPr id="9" name="Объект 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142" y="10083"/>
                            <a:ext cx="220" cy="237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0" name="Объект 9">
                <a:extLst>
                  <a:ext uri="{FF2B5EF4-FFF2-40B4-BE49-F238E27FC236}">
                    <a16:creationId xmlns:a16="http://schemas.microsoft.com/office/drawing/2014/main" id="{D706C76F-A391-9086-59E0-3DBCE7F18D4E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7515" y="11508"/>
              <a:ext cx="240" cy="29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8" imgW="139639" imgH="152334" progId="Equation.DSMT4">
                      <p:embed/>
                    </p:oleObj>
                  </mc:Choice>
                  <mc:Fallback>
                    <p:oleObj name="Equation" r:id="rId18" imgW="139639" imgH="152334" progId="Equation.DSMT4">
                      <p:embed/>
                      <p:pic>
                        <p:nvPicPr>
                          <p:cNvPr id="10" name="Объект 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515" y="11508"/>
                            <a:ext cx="240" cy="29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1" name="Line 714">
                <a:extLst>
                  <a:ext uri="{FF2B5EF4-FFF2-40B4-BE49-F238E27FC236}">
                    <a16:creationId xmlns:a16="http://schemas.microsoft.com/office/drawing/2014/main" id="{D3643B14-7500-3AE1-84BD-299D4FDDDB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028" y="10596"/>
                <a:ext cx="0" cy="798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 type="triangle" w="sm" len="med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aphicFrame>
            <p:nvGraphicFramePr>
              <p:cNvPr id="12" name="Объект 11">
                <a:extLst>
                  <a:ext uri="{FF2B5EF4-FFF2-40B4-BE49-F238E27FC236}">
                    <a16:creationId xmlns:a16="http://schemas.microsoft.com/office/drawing/2014/main" id="{74A33F1A-158B-010C-1C1C-05E5C08770E1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8142" y="10482"/>
              <a:ext cx="380" cy="3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8" imgW="241195" imgH="241195" progId="Equation.DSMT4">
                      <p:embed/>
                    </p:oleObj>
                  </mc:Choice>
                  <mc:Fallback>
                    <p:oleObj name="Equation" r:id="rId8" imgW="241195" imgH="241195" progId="Equation.DSMT4">
                      <p:embed/>
                      <p:pic>
                        <p:nvPicPr>
                          <p:cNvPr id="12" name="Объект 1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142" y="10482"/>
                            <a:ext cx="380" cy="37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3" name="Объект 12">
                <a:extLst>
                  <a:ext uri="{FF2B5EF4-FFF2-40B4-BE49-F238E27FC236}">
                    <a16:creationId xmlns:a16="http://schemas.microsoft.com/office/drawing/2014/main" id="{26BDF030-17BD-C20C-ED09-7A6139D4ACEB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8199" y="11964"/>
              <a:ext cx="540" cy="3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20" imgW="342751" imgH="241195" progId="Equation.DSMT4">
                      <p:embed/>
                    </p:oleObj>
                  </mc:Choice>
                  <mc:Fallback>
                    <p:oleObj name="Equation" r:id="rId20" imgW="342751" imgH="241195" progId="Equation.DSMT4">
                      <p:embed/>
                      <p:pic>
                        <p:nvPicPr>
                          <p:cNvPr id="13" name="Объект 1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199" y="11964"/>
                            <a:ext cx="540" cy="37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4" name="Line 711">
                <a:extLst>
                  <a:ext uri="{FF2B5EF4-FFF2-40B4-BE49-F238E27FC236}">
                    <a16:creationId xmlns:a16="http://schemas.microsoft.com/office/drawing/2014/main" id="{F038314E-B145-E9E2-CC11-07DB392E31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028" y="11394"/>
                <a:ext cx="0" cy="798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 type="triangle" w="sm" len="med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030326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Распространение и отражение волны с вертикальной поляризацие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2824"/>
            <a:ext cx="5544616" cy="2689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Распространение сигнала линейной поляризации через вертикальные и горизонтальные препятств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067878"/>
            <a:ext cx="7128792" cy="3457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23897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Спутниковая тарелка с облучателем эллиптической поляризац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40768"/>
            <a:ext cx="7629525" cy="3695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63806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959EF7-9716-E92E-EA4B-7BDA9EA8F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/>
              <a:t>Өткізу жолағы бойынша</a:t>
            </a:r>
            <a:endParaRPr lang="ru-KZ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E0FD0BC-992F-8C6A-4E4E-0EACB5B281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∆f /</a:t>
            </a:r>
            <a:r>
              <a:rPr lang="ru-RU" dirty="0" err="1"/>
              <a:t>fср</a:t>
            </a:r>
            <a:r>
              <a:rPr lang="ru-RU" dirty="0"/>
              <a:t> &lt; 10– узкополосная; 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ru-RU" dirty="0"/>
              <a:t>10% &lt; ∆f/ </a:t>
            </a:r>
            <a:r>
              <a:rPr lang="ru-RU" dirty="0" err="1"/>
              <a:t>fср</a:t>
            </a:r>
            <a:r>
              <a:rPr lang="ru-RU" dirty="0"/>
              <a:t> &lt; 100% – широкополосная; если 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ru-RU" dirty="0"/>
              <a:t>∆f / </a:t>
            </a:r>
            <a:r>
              <a:rPr lang="ru-RU" dirty="0" err="1"/>
              <a:t>fср</a:t>
            </a:r>
            <a:r>
              <a:rPr lang="ru-RU" dirty="0"/>
              <a:t> &gt; 100% – широкодиапазонная</a:t>
            </a:r>
            <a:endParaRPr lang="ru-KZ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CEB3F1C-3B88-CE5F-6E2F-DD304AC3E3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824" y="5013176"/>
            <a:ext cx="3057525" cy="86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7669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16731A-4119-7EF6-D9F0-66843E2DE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/>
              <a:t>Тапсырма</a:t>
            </a:r>
            <a:endParaRPr lang="ru-KZ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E08CC2A-5089-64EC-DA4F-613A9656EB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Starlink </a:t>
            </a:r>
            <a:r>
              <a:rPr lang="ru-RU" b="1" dirty="0" err="1"/>
              <a:t>спутнигі</a:t>
            </a:r>
            <a:r>
              <a:rPr lang="ru-RU" b="1" dirty="0"/>
              <a:t> </a:t>
            </a:r>
            <a:r>
              <a:rPr lang="en-US" b="1" dirty="0"/>
              <a:t>Ka-</a:t>
            </a:r>
            <a:r>
              <a:rPr lang="ru-RU" b="1" dirty="0" err="1"/>
              <a:t>диапазонында</a:t>
            </a:r>
            <a:r>
              <a:rPr lang="ru-RU" b="1" dirty="0"/>
              <a:t> (17.8–30 ГГц) </a:t>
            </a:r>
            <a:r>
              <a:rPr lang="ru-RU" b="1" dirty="0" err="1"/>
              <a:t>және</a:t>
            </a:r>
            <a:r>
              <a:rPr lang="ru-RU" b="1" dirty="0"/>
              <a:t> </a:t>
            </a:r>
            <a:r>
              <a:rPr lang="en-US" b="1" dirty="0"/>
              <a:t>Ku-</a:t>
            </a:r>
            <a:r>
              <a:rPr lang="ru-RU" b="1" dirty="0" err="1"/>
              <a:t>диапазонында</a:t>
            </a:r>
            <a:r>
              <a:rPr lang="ru-RU" b="1" dirty="0"/>
              <a:t> (10.7–14.5 ГГц) </a:t>
            </a:r>
            <a:r>
              <a:rPr lang="ru-RU" b="1" dirty="0" err="1"/>
              <a:t>жұмыс</a:t>
            </a:r>
            <a:r>
              <a:rPr lang="ru-RU" b="1" dirty="0"/>
              <a:t> </a:t>
            </a:r>
            <a:r>
              <a:rPr lang="ru-RU" b="1" dirty="0" err="1"/>
              <a:t>істейді</a:t>
            </a:r>
            <a:r>
              <a:rPr lang="ru-RU" b="1" dirty="0"/>
              <a:t>.</a:t>
            </a:r>
            <a:r>
              <a:rPr lang="ru-RU" dirty="0"/>
              <a:t> Осы </a:t>
            </a:r>
            <a:r>
              <a:rPr lang="ru-RU" dirty="0" err="1"/>
              <a:t>антеннаның</a:t>
            </a:r>
            <a:r>
              <a:rPr lang="ru-RU" dirty="0"/>
              <a:t> </a:t>
            </a:r>
            <a:r>
              <a:rPr lang="ru-RU" b="1" dirty="0" err="1"/>
              <a:t>жиілік</a:t>
            </a:r>
            <a:r>
              <a:rPr lang="ru-RU" b="1" dirty="0"/>
              <a:t> </a:t>
            </a:r>
            <a:r>
              <a:rPr lang="ru-RU" b="1" dirty="0" err="1"/>
              <a:t>жолағының</a:t>
            </a:r>
            <a:r>
              <a:rPr lang="ru-RU" b="1" dirty="0"/>
              <a:t> </a:t>
            </a:r>
            <a:r>
              <a:rPr lang="ru-RU" b="1" dirty="0" err="1"/>
              <a:t>салыстырмалы</a:t>
            </a:r>
            <a:r>
              <a:rPr lang="ru-RU" b="1" dirty="0"/>
              <a:t> </a:t>
            </a:r>
            <a:r>
              <a:rPr lang="ru-RU" b="1" dirty="0" err="1"/>
              <a:t>енін</a:t>
            </a:r>
            <a:r>
              <a:rPr lang="ru-RU" dirty="0"/>
              <a:t> </a:t>
            </a:r>
            <a:r>
              <a:rPr lang="ru-RU" dirty="0" err="1"/>
              <a:t>анықтаңыз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en-US" b="1" dirty="0"/>
              <a:t>OneWeb </a:t>
            </a:r>
            <a:r>
              <a:rPr lang="ru-RU" b="1" dirty="0" err="1"/>
              <a:t>спутнигінің</a:t>
            </a:r>
            <a:r>
              <a:rPr lang="ru-RU" dirty="0"/>
              <a:t> </a:t>
            </a:r>
            <a:r>
              <a:rPr lang="en-US" dirty="0"/>
              <a:t>Ka-</a:t>
            </a:r>
            <a:r>
              <a:rPr lang="ru-RU" dirty="0" err="1"/>
              <a:t>диапазонында</a:t>
            </a:r>
            <a:r>
              <a:rPr lang="ru-RU" dirty="0"/>
              <a:t> 27.5 ГГц – 31.0 ГГц </a:t>
            </a:r>
            <a:r>
              <a:rPr lang="ru-RU" dirty="0" err="1"/>
              <a:t>жиіліктерінде</a:t>
            </a:r>
            <a:r>
              <a:rPr lang="ru-RU" dirty="0"/>
              <a:t> </a:t>
            </a:r>
            <a:r>
              <a:rPr lang="ru-RU" dirty="0" err="1"/>
              <a:t>жұмыс</a:t>
            </a:r>
            <a:r>
              <a:rPr lang="ru-RU" dirty="0"/>
              <a:t> </a:t>
            </a:r>
            <a:r>
              <a:rPr lang="ru-RU" dirty="0" err="1"/>
              <a:t>істейтін</a:t>
            </a:r>
            <a:r>
              <a:rPr lang="ru-RU" dirty="0"/>
              <a:t> </a:t>
            </a:r>
            <a:r>
              <a:rPr lang="ru-RU" dirty="0" err="1"/>
              <a:t>антеннасы</a:t>
            </a:r>
            <a:r>
              <a:rPr lang="ru-RU" dirty="0"/>
              <a:t> бар. </a:t>
            </a:r>
            <a:r>
              <a:rPr lang="ru-RU" dirty="0" err="1"/>
              <a:t>Жиілік</a:t>
            </a:r>
            <a:r>
              <a:rPr lang="ru-RU" dirty="0"/>
              <a:t> </a:t>
            </a:r>
            <a:r>
              <a:rPr lang="ru-RU" dirty="0" err="1"/>
              <a:t>жолағының</a:t>
            </a:r>
            <a:r>
              <a:rPr lang="ru-RU" dirty="0"/>
              <a:t> </a:t>
            </a:r>
            <a:r>
              <a:rPr lang="ru-RU" dirty="0" err="1"/>
              <a:t>енін</a:t>
            </a:r>
            <a:r>
              <a:rPr lang="ru-RU" dirty="0"/>
              <a:t> </a:t>
            </a:r>
            <a:r>
              <a:rPr lang="ru-RU" dirty="0" err="1"/>
              <a:t>есептеңіз</a:t>
            </a:r>
            <a:r>
              <a:rPr lang="ru-RU" dirty="0"/>
              <a:t>. </a:t>
            </a:r>
            <a:r>
              <a:rPr lang="ru-RU" dirty="0" err="1"/>
              <a:t>Антеннаның</a:t>
            </a:r>
            <a:r>
              <a:rPr lang="ru-RU" dirty="0"/>
              <a:t> </a:t>
            </a:r>
            <a:r>
              <a:rPr lang="ru-RU" dirty="0" err="1"/>
              <a:t>кеңжолақты</a:t>
            </a:r>
            <a:r>
              <a:rPr lang="ru-RU" dirty="0"/>
              <a:t> </a:t>
            </a:r>
            <a:r>
              <a:rPr lang="ru-RU" dirty="0" err="1"/>
              <a:t>немесе</a:t>
            </a:r>
            <a:r>
              <a:rPr lang="ru-RU" dirty="0"/>
              <a:t> </a:t>
            </a:r>
            <a:r>
              <a:rPr lang="ru-RU" dirty="0" err="1"/>
              <a:t>таржолақты</a:t>
            </a:r>
            <a:r>
              <a:rPr lang="ru-RU" dirty="0"/>
              <a:t> </a:t>
            </a:r>
            <a:r>
              <a:rPr lang="ru-RU" dirty="0" err="1"/>
              <a:t>екенін</a:t>
            </a:r>
            <a:r>
              <a:rPr lang="ru-RU" dirty="0"/>
              <a:t> </a:t>
            </a:r>
            <a:r>
              <a:rPr lang="ru-RU" dirty="0" err="1"/>
              <a:t>анықтаңыз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35433131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ACFBCE-DBBD-D5BD-8308-E1BB61468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dirty="0"/>
              <a:t>Радиотолқын диапазоны бойынша</a:t>
            </a:r>
            <a:endParaRPr lang="ru-KZ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85A6D22-6DA4-753D-0708-EBB0EDC8CD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567" y="1736812"/>
            <a:ext cx="8876865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3409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45FBEBF9-A7B7-4A58-5004-AE1C31C5D0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2399085"/>
              </p:ext>
            </p:extLst>
          </p:nvPr>
        </p:nvGraphicFramePr>
        <p:xfrm>
          <a:off x="395536" y="332657"/>
          <a:ext cx="8424935" cy="5616622"/>
        </p:xfrm>
        <a:graphic>
          <a:graphicData uri="http://schemas.openxmlformats.org/drawingml/2006/table">
            <a:tbl>
              <a:tblPr/>
              <a:tblGrid>
                <a:gridCol w="2098020">
                  <a:extLst>
                    <a:ext uri="{9D8B030D-6E8A-4147-A177-3AD203B41FA5}">
                      <a16:colId xmlns:a16="http://schemas.microsoft.com/office/drawing/2014/main" val="2875229122"/>
                    </a:ext>
                  </a:extLst>
                </a:gridCol>
                <a:gridCol w="2098020">
                  <a:extLst>
                    <a:ext uri="{9D8B030D-6E8A-4147-A177-3AD203B41FA5}">
                      <a16:colId xmlns:a16="http://schemas.microsoft.com/office/drawing/2014/main" val="1448570168"/>
                    </a:ext>
                  </a:extLst>
                </a:gridCol>
                <a:gridCol w="2130875">
                  <a:extLst>
                    <a:ext uri="{9D8B030D-6E8A-4147-A177-3AD203B41FA5}">
                      <a16:colId xmlns:a16="http://schemas.microsoft.com/office/drawing/2014/main" val="947154383"/>
                    </a:ext>
                  </a:extLst>
                </a:gridCol>
                <a:gridCol w="2098020">
                  <a:extLst>
                    <a:ext uri="{9D8B030D-6E8A-4147-A177-3AD203B41FA5}">
                      <a16:colId xmlns:a16="http://schemas.microsoft.com/office/drawing/2014/main" val="1802716767"/>
                    </a:ext>
                  </a:extLst>
                </a:gridCol>
              </a:tblGrid>
              <a:tr h="508035">
                <a:tc>
                  <a:txBody>
                    <a:bodyPr/>
                    <a:lstStyle/>
                    <a:p>
                      <a:r>
                        <a:rPr lang="ru-RU" sz="1600" b="1"/>
                        <a:t>Антенна түрі</a:t>
                      </a:r>
                      <a:endParaRPr lang="ru-RU" sz="1600"/>
                    </a:p>
                  </a:txBody>
                  <a:tcPr marL="55195" marR="55195" marT="27597" marB="2759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err="1"/>
                        <a:t>Қолдану</a:t>
                      </a:r>
                      <a:r>
                        <a:rPr lang="ru-RU" sz="1600" b="1" dirty="0"/>
                        <a:t> </a:t>
                      </a:r>
                      <a:r>
                        <a:rPr lang="ru-RU" sz="1600" b="1" dirty="0" err="1"/>
                        <a:t>саласы</a:t>
                      </a:r>
                      <a:endParaRPr lang="ru-RU" sz="1600" dirty="0"/>
                    </a:p>
                  </a:txBody>
                  <a:tcPr marL="55195" marR="55195" marT="27597" marB="2759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/>
                        <a:t>Жиілік диапазоны</a:t>
                      </a:r>
                      <a:endParaRPr lang="ru-RU" sz="1600"/>
                    </a:p>
                  </a:txBody>
                  <a:tcPr marL="55195" marR="55195" marT="27597" marB="2759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err="1"/>
                        <a:t>Толқын</a:t>
                      </a:r>
                      <a:r>
                        <a:rPr lang="ru-RU" sz="1600" b="1" dirty="0"/>
                        <a:t> </a:t>
                      </a:r>
                      <a:r>
                        <a:rPr lang="ru-RU" sz="1600" b="1" dirty="0" err="1"/>
                        <a:t>ұзындығы</a:t>
                      </a:r>
                      <a:endParaRPr lang="ru-RU" sz="1600" dirty="0"/>
                    </a:p>
                  </a:txBody>
                  <a:tcPr marL="55195" marR="55195" marT="27597" marB="2759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8885247"/>
                  </a:ext>
                </a:extLst>
              </a:tr>
              <a:tr h="508035">
                <a:tc>
                  <a:txBody>
                    <a:bodyPr/>
                    <a:lstStyle/>
                    <a:p>
                      <a:r>
                        <a:rPr lang="ru-RU" sz="1600"/>
                        <a:t>Дипольдік антенна</a:t>
                      </a:r>
                    </a:p>
                  </a:txBody>
                  <a:tcPr marL="55195" marR="55195" marT="27597" marB="2759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/>
                        <a:t>Радиохабар, </a:t>
                      </a:r>
                      <a:r>
                        <a:rPr lang="en-US" sz="1600"/>
                        <a:t>VHF/UHF</a:t>
                      </a:r>
                    </a:p>
                  </a:txBody>
                  <a:tcPr marL="55195" marR="55195" marT="27597" marB="2759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/>
                        <a:t>30-300 МГц</a:t>
                      </a:r>
                    </a:p>
                  </a:txBody>
                  <a:tcPr marL="55195" marR="55195" marT="27597" marB="2759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1-10 м</a:t>
                      </a:r>
                    </a:p>
                  </a:txBody>
                  <a:tcPr marL="55195" marR="55195" marT="27597" marB="2759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882596"/>
                  </a:ext>
                </a:extLst>
              </a:tr>
              <a:tr h="560274">
                <a:tc>
                  <a:txBody>
                    <a:bodyPr/>
                    <a:lstStyle/>
                    <a:p>
                      <a:r>
                        <a:rPr lang="ru-RU" sz="1600"/>
                        <a:t>Монополдық антенна</a:t>
                      </a:r>
                    </a:p>
                  </a:txBody>
                  <a:tcPr marL="55195" marR="55195" marT="27597" marB="2759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/>
                        <a:t>Автомобиль радиобайланысы</a:t>
                      </a:r>
                    </a:p>
                  </a:txBody>
                  <a:tcPr marL="55195" marR="55195" marT="27597" marB="2759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KZ" sz="1600" dirty="0"/>
                        <a:t>?</a:t>
                      </a:r>
                    </a:p>
                  </a:txBody>
                  <a:tcPr marL="55195" marR="55195" marT="27597" marB="2759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KZ" sz="1600" dirty="0"/>
                        <a:t>?</a:t>
                      </a:r>
                    </a:p>
                  </a:txBody>
                  <a:tcPr marL="55195" marR="55195" marT="27597" marB="2759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235098"/>
                  </a:ext>
                </a:extLst>
              </a:tr>
              <a:tr h="308619">
                <a:tc>
                  <a:txBody>
                    <a:bodyPr/>
                    <a:lstStyle/>
                    <a:p>
                      <a:r>
                        <a:rPr lang="ru-RU" sz="1600"/>
                        <a:t>Яги-Уда антеннасы</a:t>
                      </a:r>
                    </a:p>
                  </a:txBody>
                  <a:tcPr marL="55195" marR="55195" marT="27597" marB="2759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err="1"/>
                        <a:t>Телехабар</a:t>
                      </a:r>
                      <a:r>
                        <a:rPr lang="ru-RU" sz="1600" dirty="0"/>
                        <a:t> </a:t>
                      </a:r>
                      <a:r>
                        <a:rPr lang="ru-RU" sz="1600" dirty="0" err="1"/>
                        <a:t>тарату</a:t>
                      </a:r>
                      <a:endParaRPr lang="ru-RU" sz="1600" dirty="0"/>
                    </a:p>
                  </a:txBody>
                  <a:tcPr marL="55195" marR="55195" marT="27597" marB="2759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KZ" sz="1600" dirty="0"/>
                        <a:t>?</a:t>
                      </a:r>
                    </a:p>
                  </a:txBody>
                  <a:tcPr marL="55195" marR="55195" marT="27597" marB="2759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KZ" sz="1600" dirty="0"/>
                        <a:t>?</a:t>
                      </a:r>
                    </a:p>
                  </a:txBody>
                  <a:tcPr marL="55195" marR="55195" marT="27597" marB="2759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5200281"/>
                  </a:ext>
                </a:extLst>
              </a:tr>
              <a:tr h="308619">
                <a:tc>
                  <a:txBody>
                    <a:bodyPr/>
                    <a:lstStyle/>
                    <a:p>
                      <a:r>
                        <a:rPr lang="ru-RU" sz="1600" dirty="0"/>
                        <a:t>Спираль антенна</a:t>
                      </a:r>
                    </a:p>
                  </a:txBody>
                  <a:tcPr marL="55195" marR="55195" marT="27597" marB="2759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GPS </a:t>
                      </a:r>
                      <a:r>
                        <a:rPr lang="ru-RU" sz="1600" dirty="0"/>
                        <a:t>навигация</a:t>
                      </a:r>
                    </a:p>
                  </a:txBody>
                  <a:tcPr marL="55195" marR="55195" marT="27597" marB="2759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KZ" sz="1600"/>
                        <a:t>?</a:t>
                      </a:r>
                    </a:p>
                  </a:txBody>
                  <a:tcPr marL="55195" marR="55195" marT="27597" marB="2759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KZ" sz="1600"/>
                        <a:t>?</a:t>
                      </a:r>
                    </a:p>
                  </a:txBody>
                  <a:tcPr marL="55195" marR="55195" marT="27597" marB="2759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4052840"/>
                  </a:ext>
                </a:extLst>
              </a:tr>
              <a:tr h="508035">
                <a:tc>
                  <a:txBody>
                    <a:bodyPr/>
                    <a:lstStyle/>
                    <a:p>
                      <a:r>
                        <a:rPr lang="ru-RU" sz="1600"/>
                        <a:t>Параболалық антенна</a:t>
                      </a:r>
                    </a:p>
                  </a:txBody>
                  <a:tcPr marL="55195" marR="55195" marT="27597" marB="2759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/>
                        <a:t>Спутниктік байланыс</a:t>
                      </a:r>
                    </a:p>
                  </a:txBody>
                  <a:tcPr marL="55195" marR="55195" marT="27597" marB="2759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KZ" sz="1600"/>
                        <a:t>?</a:t>
                      </a:r>
                    </a:p>
                  </a:txBody>
                  <a:tcPr marL="55195" marR="55195" marT="27597" marB="2759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KZ" sz="1600" dirty="0"/>
                        <a:t>?</a:t>
                      </a:r>
                    </a:p>
                  </a:txBody>
                  <a:tcPr marL="55195" marR="55195" marT="27597" marB="2759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5928323"/>
                  </a:ext>
                </a:extLst>
              </a:tr>
              <a:tr h="726147">
                <a:tc>
                  <a:txBody>
                    <a:bodyPr/>
                    <a:lstStyle/>
                    <a:p>
                      <a:r>
                        <a:rPr lang="ru-RU" sz="1600"/>
                        <a:t>Фазаланған антенналық тор (ФАР)</a:t>
                      </a:r>
                    </a:p>
                  </a:txBody>
                  <a:tcPr marL="55195" marR="55195" marT="27597" marB="2759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5G, </a:t>
                      </a:r>
                      <a:r>
                        <a:rPr lang="ru-RU" sz="1600" dirty="0"/>
                        <a:t>радиолокация</a:t>
                      </a:r>
                    </a:p>
                  </a:txBody>
                  <a:tcPr marL="55195" marR="55195" marT="27597" marB="2759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KZ" sz="1600"/>
                        <a:t>?</a:t>
                      </a:r>
                    </a:p>
                  </a:txBody>
                  <a:tcPr marL="55195" marR="55195" marT="27597" marB="2759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KZ" sz="1600" dirty="0"/>
                        <a:t>?</a:t>
                      </a:r>
                    </a:p>
                  </a:txBody>
                  <a:tcPr marL="55195" marR="55195" marT="27597" marB="2759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3057896"/>
                  </a:ext>
                </a:extLst>
              </a:tr>
              <a:tr h="560274">
                <a:tc>
                  <a:txBody>
                    <a:bodyPr/>
                    <a:lstStyle/>
                    <a:p>
                      <a:r>
                        <a:rPr lang="ru-RU" sz="1600"/>
                        <a:t>Микрожиілікті патч-антенна</a:t>
                      </a:r>
                    </a:p>
                  </a:txBody>
                  <a:tcPr marL="55195" marR="55195" marT="27597" marB="2759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CubeSat, </a:t>
                      </a:r>
                      <a:r>
                        <a:rPr lang="ru-RU" sz="1600"/>
                        <a:t>смартфондар</a:t>
                      </a:r>
                    </a:p>
                  </a:txBody>
                  <a:tcPr marL="55195" marR="55195" marT="27597" marB="2759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KZ" sz="1600"/>
                        <a:t>?</a:t>
                      </a:r>
                    </a:p>
                  </a:txBody>
                  <a:tcPr marL="55195" marR="55195" marT="27597" marB="2759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KZ" sz="1600" dirty="0"/>
                        <a:t>?</a:t>
                      </a:r>
                    </a:p>
                  </a:txBody>
                  <a:tcPr marL="55195" marR="55195" marT="27597" marB="2759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8154660"/>
                  </a:ext>
                </a:extLst>
              </a:tr>
              <a:tr h="308619">
                <a:tc>
                  <a:txBody>
                    <a:bodyPr/>
                    <a:lstStyle/>
                    <a:p>
                      <a:r>
                        <a:rPr lang="en-US" sz="1600"/>
                        <a:t>Wi-Fi </a:t>
                      </a:r>
                      <a:r>
                        <a:rPr lang="ru-RU" sz="1600"/>
                        <a:t>антеннасы</a:t>
                      </a:r>
                    </a:p>
                  </a:txBody>
                  <a:tcPr marL="55195" marR="55195" marT="27597" marB="2759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/>
                        <a:t>2.4 ГГц, 5 ГГц</a:t>
                      </a:r>
                    </a:p>
                  </a:txBody>
                  <a:tcPr marL="55195" marR="55195" marT="27597" marB="2759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KZ" sz="1600"/>
                        <a:t>?</a:t>
                      </a:r>
                    </a:p>
                  </a:txBody>
                  <a:tcPr marL="55195" marR="55195" marT="27597" marB="2759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KZ" sz="1600"/>
                        <a:t>?</a:t>
                      </a:r>
                    </a:p>
                  </a:txBody>
                  <a:tcPr marL="55195" marR="55195" marT="27597" marB="2759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8615014"/>
                  </a:ext>
                </a:extLst>
              </a:tr>
              <a:tr h="811930">
                <a:tc>
                  <a:txBody>
                    <a:bodyPr/>
                    <a:lstStyle/>
                    <a:p>
                      <a:r>
                        <a:rPr lang="en-US" sz="1600"/>
                        <a:t>5G </a:t>
                      </a:r>
                      <a:r>
                        <a:rPr lang="ru-RU" sz="1600"/>
                        <a:t>базалық станциясының антеннасы</a:t>
                      </a:r>
                    </a:p>
                  </a:txBody>
                  <a:tcPr marL="55195" marR="55195" marT="27597" marB="2759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/>
                        <a:t>Ұялы байланыс</a:t>
                      </a:r>
                    </a:p>
                  </a:txBody>
                  <a:tcPr marL="55195" marR="55195" marT="27597" marB="2759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KZ" sz="1600"/>
                        <a:t>?</a:t>
                      </a:r>
                    </a:p>
                  </a:txBody>
                  <a:tcPr marL="55195" marR="55195" marT="27597" marB="2759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KZ" sz="1600" dirty="0"/>
                        <a:t>?</a:t>
                      </a:r>
                    </a:p>
                  </a:txBody>
                  <a:tcPr marL="55195" marR="55195" marT="27597" marB="2759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0237408"/>
                  </a:ext>
                </a:extLst>
              </a:tr>
              <a:tr h="508035">
                <a:tc>
                  <a:txBody>
                    <a:bodyPr/>
                    <a:lstStyle/>
                    <a:p>
                      <a:r>
                        <a:rPr lang="en-US" sz="1600"/>
                        <a:t>Starlink </a:t>
                      </a:r>
                      <a:r>
                        <a:rPr lang="ru-RU" sz="1600"/>
                        <a:t>антеннасы</a:t>
                      </a:r>
                    </a:p>
                  </a:txBody>
                  <a:tcPr marL="55195" marR="55195" marT="27597" marB="2759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/>
                        <a:t>Спутниктік интернет</a:t>
                      </a:r>
                    </a:p>
                  </a:txBody>
                  <a:tcPr marL="55195" marR="55195" marT="27597" marB="2759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KZ" sz="1600"/>
                        <a:t>?</a:t>
                      </a:r>
                    </a:p>
                  </a:txBody>
                  <a:tcPr marL="55195" marR="55195" marT="27597" marB="2759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KZ" sz="1600" dirty="0"/>
                        <a:t>?</a:t>
                      </a:r>
                    </a:p>
                  </a:txBody>
                  <a:tcPr marL="55195" marR="55195" marT="27597" marB="2759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45091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21783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54250" t="21006" r="13811" b="21743"/>
          <a:stretch/>
        </p:blipFill>
        <p:spPr bwMode="auto">
          <a:xfrm>
            <a:off x="-5672" y="3140968"/>
            <a:ext cx="2908942" cy="29316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41333" t="21663" r="22992" b="18600"/>
          <a:stretch/>
        </p:blipFill>
        <p:spPr bwMode="auto">
          <a:xfrm>
            <a:off x="5940152" y="3714173"/>
            <a:ext cx="2967713" cy="27939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/>
          <p:cNvPicPr/>
          <p:nvPr/>
        </p:nvPicPr>
        <p:blipFill rotWithShape="1">
          <a:blip r:embed="rId4"/>
          <a:srcRect l="32810" t="28362" r="17821" b="31785"/>
          <a:stretch/>
        </p:blipFill>
        <p:spPr bwMode="auto">
          <a:xfrm>
            <a:off x="3491880" y="2541041"/>
            <a:ext cx="2845973" cy="11731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5"/>
          <a:srcRect l="41373" t="21516" r="23947" b="18264"/>
          <a:stretch/>
        </p:blipFill>
        <p:spPr bwMode="auto">
          <a:xfrm>
            <a:off x="3059832" y="4007922"/>
            <a:ext cx="2592288" cy="250015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BB006B0-0034-8A0C-C7BE-EC503BC714D3}"/>
              </a:ext>
            </a:extLst>
          </p:cNvPr>
          <p:cNvSpPr txBox="1"/>
          <p:nvPr/>
        </p:nvSpPr>
        <p:spPr>
          <a:xfrm>
            <a:off x="1738470" y="600748"/>
            <a:ext cx="607388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3600" dirty="0"/>
              <a:t>Радиотолқынның таралу бағыты бойынша</a:t>
            </a:r>
            <a:endParaRPr lang="ru-KZ" sz="3600" dirty="0"/>
          </a:p>
        </p:txBody>
      </p:sp>
    </p:spTree>
    <p:extLst>
      <p:ext uri="{BB962C8B-B14F-4D97-AF65-F5344CB8AC3E}">
        <p14:creationId xmlns:p14="http://schemas.microsoft.com/office/powerpoint/2010/main" val="22710788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ED9BC6-D9DE-EBB6-3A40-B1EFEFE84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936104"/>
          </a:xfrm>
        </p:spPr>
        <p:txBody>
          <a:bodyPr/>
          <a:lstStyle/>
          <a:p>
            <a:r>
              <a:rPr lang="kk-KZ" dirty="0"/>
              <a:t>Орнатылуы бойынша</a:t>
            </a:r>
            <a:endParaRPr lang="ru-KZ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BB904BA-A7BF-E5BF-F049-1DE155E9A7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83264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dirty="0" err="1"/>
              <a:t>Борттық</a:t>
            </a:r>
            <a:r>
              <a:rPr lang="ru-RU" sz="1800" dirty="0"/>
              <a:t> </a:t>
            </a:r>
            <a:r>
              <a:rPr lang="ru-RU" sz="1800" dirty="0" err="1"/>
              <a:t>антенналар</a:t>
            </a:r>
            <a:r>
              <a:rPr lang="ru-RU" sz="1800" dirty="0"/>
              <a:t> </a:t>
            </a:r>
            <a:r>
              <a:rPr lang="ru-RU" sz="1800" dirty="0" err="1"/>
              <a:t>қозғалмалы</a:t>
            </a:r>
            <a:r>
              <a:rPr lang="ru-RU" sz="1800" dirty="0"/>
              <a:t> </a:t>
            </a:r>
            <a:r>
              <a:rPr lang="ru-RU" sz="1800" dirty="0" err="1"/>
              <a:t>объектілерге</a:t>
            </a:r>
            <a:r>
              <a:rPr lang="ru-RU" sz="1800" dirty="0"/>
              <a:t> (</a:t>
            </a:r>
            <a:r>
              <a:rPr lang="ru-RU" sz="1800" dirty="0" err="1"/>
              <a:t>спутниктер</a:t>
            </a:r>
            <a:r>
              <a:rPr lang="ru-RU" sz="1800" dirty="0"/>
              <a:t>, </a:t>
            </a:r>
            <a:r>
              <a:rPr lang="ru-RU" sz="1800" dirty="0" err="1"/>
              <a:t>ұшақтар</a:t>
            </a:r>
            <a:r>
              <a:rPr lang="ru-RU" sz="1800" dirty="0"/>
              <a:t>, </a:t>
            </a:r>
            <a:r>
              <a:rPr lang="ru-RU" sz="1800" dirty="0" err="1"/>
              <a:t>зымырандар</a:t>
            </a:r>
            <a:r>
              <a:rPr lang="ru-RU" sz="1800" dirty="0"/>
              <a:t>, </a:t>
            </a:r>
            <a:r>
              <a:rPr lang="ru-RU" sz="1800" dirty="0" err="1"/>
              <a:t>кемелер</a:t>
            </a:r>
            <a:r>
              <a:rPr lang="ru-RU" sz="1800" dirty="0"/>
              <a:t>, </a:t>
            </a:r>
            <a:r>
              <a:rPr lang="ru-RU" sz="1800" dirty="0" err="1"/>
              <a:t>автомобильдер</a:t>
            </a:r>
            <a:r>
              <a:rPr lang="ru-RU" sz="1800" dirty="0"/>
              <a:t>) </a:t>
            </a:r>
            <a:r>
              <a:rPr lang="ru-RU" sz="1800" dirty="0" err="1"/>
              <a:t>орнатылады</a:t>
            </a:r>
            <a:r>
              <a:rPr lang="ru-RU" sz="1800" dirty="0"/>
              <a:t> </a:t>
            </a:r>
            <a:r>
              <a:rPr lang="ru-RU" sz="1800" dirty="0" err="1"/>
              <a:t>және</a:t>
            </a:r>
            <a:r>
              <a:rPr lang="ru-RU" sz="1800" dirty="0"/>
              <a:t> </a:t>
            </a:r>
            <a:r>
              <a:rPr lang="ru-RU" sz="1800" dirty="0" err="1"/>
              <a:t>күрделі</a:t>
            </a:r>
            <a:r>
              <a:rPr lang="ru-RU" sz="1800" dirty="0"/>
              <a:t> </a:t>
            </a:r>
            <a:r>
              <a:rPr lang="ru-RU" sz="1800" dirty="0" err="1"/>
              <a:t>жағдайларда</a:t>
            </a:r>
            <a:r>
              <a:rPr lang="ru-RU" sz="1800" dirty="0"/>
              <a:t> (</a:t>
            </a:r>
            <a:r>
              <a:rPr lang="ru-RU" sz="1800" dirty="0" err="1"/>
              <a:t>діріл</a:t>
            </a:r>
            <a:r>
              <a:rPr lang="ru-RU" sz="1800" dirty="0"/>
              <a:t>, температура </a:t>
            </a:r>
            <a:r>
              <a:rPr lang="ru-RU" sz="1800" dirty="0" err="1"/>
              <a:t>өзгерістері</a:t>
            </a:r>
            <a:r>
              <a:rPr lang="ru-RU" sz="1800" dirty="0"/>
              <a:t>, </a:t>
            </a:r>
            <a:r>
              <a:rPr lang="ru-RU" sz="1800" dirty="0" err="1"/>
              <a:t>шектеулі</a:t>
            </a:r>
            <a:r>
              <a:rPr lang="ru-RU" sz="1800" dirty="0"/>
              <a:t> </a:t>
            </a:r>
            <a:r>
              <a:rPr lang="ru-RU" sz="1800" dirty="0" err="1"/>
              <a:t>кеңістік</a:t>
            </a:r>
            <a:r>
              <a:rPr lang="ru-RU" sz="1800" dirty="0"/>
              <a:t>) </a:t>
            </a:r>
            <a:r>
              <a:rPr lang="ru-RU" sz="1800" dirty="0" err="1"/>
              <a:t>жұмыс</a:t>
            </a:r>
            <a:r>
              <a:rPr lang="ru-RU" sz="1800" dirty="0"/>
              <a:t> </a:t>
            </a:r>
            <a:r>
              <a:rPr lang="ru-RU" sz="1800" dirty="0" err="1"/>
              <a:t>істеуге</a:t>
            </a:r>
            <a:r>
              <a:rPr lang="ru-RU" sz="1800" dirty="0"/>
              <a:t> </a:t>
            </a:r>
            <a:r>
              <a:rPr lang="ru-RU" sz="1800" dirty="0" err="1"/>
              <a:t>арналған</a:t>
            </a:r>
            <a:r>
              <a:rPr lang="ru-RU" sz="1800" dirty="0"/>
              <a:t>.</a:t>
            </a:r>
          </a:p>
          <a:p>
            <a:pPr>
              <a:buNone/>
            </a:pPr>
            <a:r>
              <a:rPr lang="ru-RU" sz="1800" b="1" dirty="0" err="1"/>
              <a:t>Борттық</a:t>
            </a:r>
            <a:r>
              <a:rPr lang="ru-RU" sz="1800" b="1" dirty="0"/>
              <a:t> </a:t>
            </a:r>
            <a:r>
              <a:rPr lang="ru-RU" sz="1800" b="1" dirty="0" err="1"/>
              <a:t>антенналардың</a:t>
            </a:r>
            <a:r>
              <a:rPr lang="ru-RU" sz="1800" b="1" dirty="0"/>
              <a:t> </a:t>
            </a:r>
            <a:r>
              <a:rPr lang="ru-RU" sz="1800" b="1" dirty="0" err="1"/>
              <a:t>мысалдары</a:t>
            </a:r>
            <a:r>
              <a:rPr lang="ru-RU" sz="1800" b="1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800" b="1" dirty="0" err="1"/>
              <a:t>Байланыс</a:t>
            </a:r>
            <a:r>
              <a:rPr lang="ru-RU" sz="1800" b="1" dirty="0"/>
              <a:t> </a:t>
            </a:r>
            <a:r>
              <a:rPr lang="ru-RU" sz="1800" b="1" dirty="0" err="1"/>
              <a:t>спутниктерінің</a:t>
            </a:r>
            <a:r>
              <a:rPr lang="ru-RU" sz="1800" b="1" dirty="0"/>
              <a:t> </a:t>
            </a:r>
            <a:r>
              <a:rPr lang="ru-RU" sz="1800" b="1" dirty="0" err="1"/>
              <a:t>антенналары</a:t>
            </a:r>
            <a:r>
              <a:rPr lang="ru-RU" sz="1800" dirty="0"/>
              <a:t> – </a:t>
            </a:r>
            <a:r>
              <a:rPr lang="ru-RU" sz="1800" dirty="0" err="1"/>
              <a:t>фазаланған</a:t>
            </a:r>
            <a:r>
              <a:rPr lang="ru-RU" sz="1800" dirty="0"/>
              <a:t> </a:t>
            </a:r>
            <a:r>
              <a:rPr lang="ru-RU" sz="1800" dirty="0" err="1"/>
              <a:t>антенналық</a:t>
            </a:r>
            <a:r>
              <a:rPr lang="ru-RU" sz="1800" dirty="0"/>
              <a:t> </a:t>
            </a:r>
            <a:r>
              <a:rPr lang="ru-RU" sz="1800" dirty="0" err="1"/>
              <a:t>торлар</a:t>
            </a:r>
            <a:r>
              <a:rPr lang="ru-RU" sz="1800" dirty="0"/>
              <a:t> </a:t>
            </a:r>
            <a:r>
              <a:rPr lang="ru-RU" sz="1800" dirty="0" err="1"/>
              <a:t>немесе</a:t>
            </a:r>
            <a:r>
              <a:rPr lang="ru-RU" sz="1800" dirty="0"/>
              <a:t> </a:t>
            </a:r>
            <a:r>
              <a:rPr lang="ru-RU" sz="1800" dirty="0" err="1"/>
              <a:t>параболалық</a:t>
            </a:r>
            <a:r>
              <a:rPr lang="ru-RU" sz="1800" dirty="0"/>
              <a:t> </a:t>
            </a:r>
            <a:r>
              <a:rPr lang="ru-RU" sz="1800" dirty="0" err="1"/>
              <a:t>антенналар</a:t>
            </a:r>
            <a:r>
              <a:rPr lang="ru-RU" sz="1800" dirty="0"/>
              <a:t> (</a:t>
            </a:r>
            <a:r>
              <a:rPr lang="ru-RU" sz="1800" dirty="0" err="1"/>
              <a:t>мысалы</a:t>
            </a:r>
            <a:r>
              <a:rPr lang="ru-RU" sz="1800" dirty="0"/>
              <a:t>, </a:t>
            </a:r>
            <a:r>
              <a:rPr lang="en-US" sz="1800" dirty="0"/>
              <a:t>Starlink, OneWeb </a:t>
            </a:r>
            <a:r>
              <a:rPr lang="ru-RU" sz="1800" dirty="0" err="1"/>
              <a:t>спутниктерінде</a:t>
            </a:r>
            <a:r>
              <a:rPr lang="ru-RU" sz="1800" dirty="0"/>
              <a:t>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1" dirty="0"/>
              <a:t>GPS </a:t>
            </a:r>
            <a:r>
              <a:rPr lang="ru-RU" sz="1800" b="1" dirty="0" err="1"/>
              <a:t>антенналары</a:t>
            </a:r>
            <a:r>
              <a:rPr lang="ru-RU" sz="1800" b="1" dirty="0"/>
              <a:t> (</a:t>
            </a:r>
            <a:r>
              <a:rPr lang="ru-RU" sz="1800" b="1" dirty="0" err="1"/>
              <a:t>ұшақтар</a:t>
            </a:r>
            <a:r>
              <a:rPr lang="ru-RU" sz="1800" b="1" dirty="0"/>
              <a:t> мен </a:t>
            </a:r>
            <a:r>
              <a:rPr lang="ru-RU" sz="1800" b="1" dirty="0" err="1"/>
              <a:t>кемелерге</a:t>
            </a:r>
            <a:r>
              <a:rPr lang="ru-RU" sz="1800" b="1" dirty="0"/>
              <a:t> </a:t>
            </a:r>
            <a:r>
              <a:rPr lang="ru-RU" sz="1800" b="1" dirty="0" err="1"/>
              <a:t>арналған</a:t>
            </a:r>
            <a:r>
              <a:rPr lang="ru-RU" sz="1800" b="1" dirty="0"/>
              <a:t>)</a:t>
            </a:r>
            <a:r>
              <a:rPr lang="ru-RU" sz="1800" dirty="0"/>
              <a:t> – навигация </a:t>
            </a:r>
            <a:r>
              <a:rPr lang="ru-RU" sz="1800" dirty="0" err="1"/>
              <a:t>және</a:t>
            </a:r>
            <a:r>
              <a:rPr lang="ru-RU" sz="1800" dirty="0"/>
              <a:t> </a:t>
            </a:r>
            <a:r>
              <a:rPr lang="ru-RU" sz="1800" dirty="0" err="1"/>
              <a:t>координатаны</a:t>
            </a:r>
            <a:r>
              <a:rPr lang="ru-RU" sz="1800" dirty="0"/>
              <a:t> </a:t>
            </a:r>
            <a:r>
              <a:rPr lang="ru-RU" sz="1800" dirty="0" err="1"/>
              <a:t>анықтау</a:t>
            </a:r>
            <a:r>
              <a:rPr lang="ru-RU" sz="1800" dirty="0"/>
              <a:t> </a:t>
            </a:r>
            <a:r>
              <a:rPr lang="ru-RU" sz="1800" dirty="0" err="1"/>
              <a:t>үшін</a:t>
            </a:r>
            <a:r>
              <a:rPr lang="ru-RU" sz="1800" dirty="0"/>
              <a:t> </a:t>
            </a:r>
            <a:r>
              <a:rPr lang="ru-RU" sz="1800" dirty="0" err="1"/>
              <a:t>қолданылады</a:t>
            </a:r>
            <a:r>
              <a:rPr lang="ru-RU" sz="180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800" b="1" dirty="0" err="1"/>
              <a:t>Ұшақтардың</a:t>
            </a:r>
            <a:r>
              <a:rPr lang="ru-RU" sz="1800" b="1" dirty="0"/>
              <a:t> </a:t>
            </a:r>
            <a:r>
              <a:rPr lang="ru-RU" sz="1800" b="1" dirty="0" err="1"/>
              <a:t>радиолокациялық</a:t>
            </a:r>
            <a:r>
              <a:rPr lang="ru-RU" sz="1800" b="1" dirty="0"/>
              <a:t> </a:t>
            </a:r>
            <a:r>
              <a:rPr lang="ru-RU" sz="1800" b="1" dirty="0" err="1"/>
              <a:t>антенналары</a:t>
            </a:r>
            <a:r>
              <a:rPr lang="ru-RU" sz="1800" b="1" dirty="0"/>
              <a:t> (БРЛС – </a:t>
            </a:r>
            <a:r>
              <a:rPr lang="ru-RU" sz="1800" b="1" dirty="0" err="1"/>
              <a:t>борттық</a:t>
            </a:r>
            <a:r>
              <a:rPr lang="ru-RU" sz="1800" b="1" dirty="0"/>
              <a:t> </a:t>
            </a:r>
            <a:r>
              <a:rPr lang="ru-RU" sz="1800" b="1" dirty="0" err="1"/>
              <a:t>радиолокациялық</a:t>
            </a:r>
            <a:r>
              <a:rPr lang="ru-RU" sz="1800" b="1" dirty="0"/>
              <a:t> станция)</a:t>
            </a:r>
            <a:r>
              <a:rPr lang="ru-RU" sz="1800" dirty="0"/>
              <a:t>(</a:t>
            </a:r>
            <a:r>
              <a:rPr lang="ru-RU" sz="1800" dirty="0" err="1"/>
              <a:t>мысалы</a:t>
            </a:r>
            <a:r>
              <a:rPr lang="ru-RU" sz="1800" dirty="0"/>
              <a:t>, Су-57, </a:t>
            </a:r>
            <a:r>
              <a:rPr lang="en-US" sz="1800" dirty="0"/>
              <a:t>F-35 </a:t>
            </a:r>
            <a:r>
              <a:rPr lang="ru-RU" sz="1800" dirty="0" err="1"/>
              <a:t>жойғыш</a:t>
            </a:r>
            <a:r>
              <a:rPr lang="ru-RU" sz="1800" dirty="0"/>
              <a:t> </a:t>
            </a:r>
            <a:r>
              <a:rPr lang="ru-RU" sz="1800" dirty="0" err="1"/>
              <a:t>ұшақтарында</a:t>
            </a:r>
            <a:r>
              <a:rPr lang="ru-RU" sz="1800" dirty="0"/>
              <a:t>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800" b="1" dirty="0" err="1"/>
              <a:t>Авиациялық</a:t>
            </a:r>
            <a:r>
              <a:rPr lang="ru-RU" sz="1800" b="1" dirty="0"/>
              <a:t> </a:t>
            </a:r>
            <a:r>
              <a:rPr lang="ru-RU" sz="1800" b="1" dirty="0" err="1"/>
              <a:t>және</a:t>
            </a:r>
            <a:r>
              <a:rPr lang="ru-RU" sz="1800" b="1" dirty="0"/>
              <a:t> </a:t>
            </a:r>
            <a:r>
              <a:rPr lang="ru-RU" sz="1800" b="1" dirty="0" err="1"/>
              <a:t>теңіз</a:t>
            </a:r>
            <a:r>
              <a:rPr lang="ru-RU" sz="1800" b="1" dirty="0"/>
              <a:t> </a:t>
            </a:r>
            <a:r>
              <a:rPr lang="ru-RU" sz="1800" b="1" dirty="0" err="1"/>
              <a:t>радиобайланыс</a:t>
            </a:r>
            <a:r>
              <a:rPr lang="ru-RU" sz="1800" b="1" dirty="0"/>
              <a:t> </a:t>
            </a:r>
            <a:r>
              <a:rPr lang="ru-RU" sz="1800" b="1" dirty="0" err="1"/>
              <a:t>антенналары</a:t>
            </a:r>
            <a:endParaRPr lang="ru-RU" sz="18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1" dirty="0"/>
              <a:t>CubeSat </a:t>
            </a:r>
            <a:r>
              <a:rPr lang="ru-RU" sz="1800" b="1" dirty="0" err="1"/>
              <a:t>және</a:t>
            </a:r>
            <a:r>
              <a:rPr lang="ru-RU" sz="1800" b="1" dirty="0"/>
              <a:t> </a:t>
            </a:r>
            <a:r>
              <a:rPr lang="ru-RU" sz="1800" b="1" dirty="0" err="1"/>
              <a:t>шағын</a:t>
            </a:r>
            <a:r>
              <a:rPr lang="ru-RU" sz="1800" b="1" dirty="0"/>
              <a:t> </a:t>
            </a:r>
            <a:r>
              <a:rPr lang="ru-RU" sz="1800" b="1" dirty="0" err="1"/>
              <a:t>спутниктерге</a:t>
            </a:r>
            <a:r>
              <a:rPr lang="ru-RU" sz="1800" b="1" dirty="0"/>
              <a:t> </a:t>
            </a:r>
            <a:r>
              <a:rPr lang="ru-RU" sz="1800" b="1" dirty="0" err="1"/>
              <a:t>арналған</a:t>
            </a:r>
            <a:r>
              <a:rPr lang="ru-RU" sz="1800" b="1" dirty="0"/>
              <a:t> </a:t>
            </a:r>
            <a:r>
              <a:rPr lang="ru-RU" sz="1800" b="1" dirty="0" err="1"/>
              <a:t>антенналар</a:t>
            </a:r>
            <a:r>
              <a:rPr lang="ru-RU" sz="1800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800" b="1" dirty="0" err="1"/>
              <a:t>Зымырандардағы</a:t>
            </a:r>
            <a:r>
              <a:rPr lang="ru-RU" sz="1800" b="1" dirty="0"/>
              <a:t> </a:t>
            </a:r>
            <a:r>
              <a:rPr lang="ru-RU" sz="1800" b="1" dirty="0" err="1"/>
              <a:t>борттық</a:t>
            </a:r>
            <a:r>
              <a:rPr lang="ru-RU" sz="1800" b="1" dirty="0"/>
              <a:t> </a:t>
            </a:r>
            <a:r>
              <a:rPr lang="ru-RU" sz="1800" b="1" dirty="0" err="1"/>
              <a:t>антенналар</a:t>
            </a:r>
            <a:r>
              <a:rPr lang="ru-RU" sz="1800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800" b="1" dirty="0" err="1"/>
              <a:t>Ұшқышсыз</a:t>
            </a:r>
            <a:r>
              <a:rPr lang="ru-RU" sz="1800" b="1" dirty="0"/>
              <a:t> </a:t>
            </a:r>
            <a:r>
              <a:rPr lang="ru-RU" sz="1800" b="1" dirty="0" err="1"/>
              <a:t>ұшу</a:t>
            </a:r>
            <a:r>
              <a:rPr lang="ru-RU" sz="1800" b="1" dirty="0"/>
              <a:t> </a:t>
            </a:r>
            <a:r>
              <a:rPr lang="ru-RU" sz="1800" b="1" dirty="0" err="1"/>
              <a:t>аппараттарының</a:t>
            </a:r>
            <a:r>
              <a:rPr lang="ru-RU" sz="1800" b="1" dirty="0"/>
              <a:t> (</a:t>
            </a:r>
            <a:r>
              <a:rPr lang="en-US" sz="1800" b="1" dirty="0"/>
              <a:t>UAV) </a:t>
            </a:r>
            <a:r>
              <a:rPr lang="ru-RU" sz="1800" b="1" dirty="0" err="1"/>
              <a:t>антенналары</a:t>
            </a:r>
            <a:r>
              <a:rPr lang="ru-RU" sz="1800" dirty="0"/>
              <a:t> – </a:t>
            </a:r>
            <a:r>
              <a:rPr lang="ru-RU" sz="1800" dirty="0" err="1"/>
              <a:t>дрондардың</a:t>
            </a:r>
            <a:r>
              <a:rPr lang="ru-RU" sz="1800" dirty="0"/>
              <a:t> </a:t>
            </a:r>
            <a:r>
              <a:rPr lang="ru-RU" sz="1800" dirty="0" err="1"/>
              <a:t>жердегі</a:t>
            </a:r>
            <a:r>
              <a:rPr lang="ru-RU" sz="1800" dirty="0"/>
              <a:t> </a:t>
            </a:r>
            <a:r>
              <a:rPr lang="ru-RU" sz="1800" dirty="0" err="1"/>
              <a:t>станциялармен</a:t>
            </a:r>
            <a:r>
              <a:rPr lang="ru-RU" sz="1800" dirty="0"/>
              <a:t> </a:t>
            </a:r>
            <a:r>
              <a:rPr lang="ru-RU" sz="1800" dirty="0" err="1"/>
              <a:t>байланысын</a:t>
            </a:r>
            <a:r>
              <a:rPr lang="ru-RU" sz="1800" dirty="0"/>
              <a:t> </a:t>
            </a:r>
            <a:r>
              <a:rPr lang="ru-RU" sz="1800" dirty="0" err="1"/>
              <a:t>қамтамасыз</a:t>
            </a:r>
            <a:r>
              <a:rPr lang="ru-RU" sz="1800" dirty="0"/>
              <a:t> </a:t>
            </a:r>
            <a:r>
              <a:rPr lang="ru-RU" sz="1800" dirty="0" err="1"/>
              <a:t>етеді</a:t>
            </a:r>
            <a:r>
              <a:rPr lang="ru-RU" sz="180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800" b="1" dirty="0" err="1"/>
              <a:t>Көлік</a:t>
            </a:r>
            <a:r>
              <a:rPr lang="ru-RU" sz="1800" b="1" dirty="0"/>
              <a:t> </a:t>
            </a:r>
            <a:r>
              <a:rPr lang="ru-RU" sz="1800" b="1" dirty="0" err="1"/>
              <a:t>құралдарына</a:t>
            </a:r>
            <a:r>
              <a:rPr lang="ru-RU" sz="1800" b="1" dirty="0"/>
              <a:t> </a:t>
            </a:r>
            <a:r>
              <a:rPr lang="ru-RU" sz="1800" b="1" dirty="0" err="1"/>
              <a:t>арналған</a:t>
            </a:r>
            <a:r>
              <a:rPr lang="ru-RU" sz="1800" b="1" dirty="0"/>
              <a:t> </a:t>
            </a:r>
            <a:r>
              <a:rPr lang="ru-RU" sz="1800" b="1" dirty="0" err="1"/>
              <a:t>антенналар</a:t>
            </a:r>
            <a:r>
              <a:rPr lang="ru-RU" sz="1800" b="1" dirty="0"/>
              <a:t> (</a:t>
            </a:r>
            <a:r>
              <a:rPr lang="en-US" sz="1800" b="1" dirty="0"/>
              <a:t>Wi-Fi, LTE, GPS)</a:t>
            </a:r>
            <a:r>
              <a:rPr lang="en-US" sz="1800" dirty="0"/>
              <a:t> – </a:t>
            </a:r>
            <a:r>
              <a:rPr lang="ru-RU" sz="1800" dirty="0" err="1"/>
              <a:t>заманауи</a:t>
            </a:r>
            <a:r>
              <a:rPr lang="ru-RU" sz="1800" dirty="0"/>
              <a:t> </a:t>
            </a:r>
            <a:r>
              <a:rPr lang="ru-RU" sz="1800" dirty="0" err="1"/>
              <a:t>автомобильдерде</a:t>
            </a:r>
            <a:r>
              <a:rPr lang="ru-RU" sz="1800" dirty="0"/>
              <a:t> </a:t>
            </a:r>
            <a:r>
              <a:rPr lang="ru-RU" sz="1800" dirty="0" err="1"/>
              <a:t>орнатылған</a:t>
            </a:r>
            <a:r>
              <a:rPr lang="ru-RU" sz="1800" dirty="0"/>
              <a:t> (</a:t>
            </a:r>
            <a:r>
              <a:rPr lang="ru-RU" sz="1800" dirty="0" err="1"/>
              <a:t>мысалы</a:t>
            </a:r>
            <a:r>
              <a:rPr lang="ru-RU" sz="1800" dirty="0"/>
              <a:t>, </a:t>
            </a:r>
            <a:r>
              <a:rPr lang="en-US" sz="1800" dirty="0"/>
              <a:t>Tesla, BMW ConnectedDrive </a:t>
            </a:r>
            <a:r>
              <a:rPr lang="ru-RU" sz="1800" dirty="0" err="1"/>
              <a:t>жүйесімен</a:t>
            </a:r>
            <a:r>
              <a:rPr lang="ru-RU" sz="18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020683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E97ABAE-6FF2-4ECF-0BD6-A3243FC147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Антенна</a:t>
            </a:r>
            <a:r>
              <a:rPr lang="ru-RU" dirty="0"/>
              <a:t> – </a:t>
            </a:r>
            <a:r>
              <a:rPr lang="ru-RU" dirty="0" err="1"/>
              <a:t>электромагниттік</a:t>
            </a:r>
            <a:r>
              <a:rPr lang="ru-RU" dirty="0"/>
              <a:t> </a:t>
            </a:r>
            <a:r>
              <a:rPr lang="ru-RU" dirty="0" err="1"/>
              <a:t>толқындарды</a:t>
            </a:r>
            <a:r>
              <a:rPr lang="ru-RU" dirty="0"/>
              <a:t> </a:t>
            </a:r>
            <a:r>
              <a:rPr lang="ru-RU" dirty="0" err="1"/>
              <a:t>таратуға</a:t>
            </a:r>
            <a:r>
              <a:rPr lang="ru-RU" dirty="0"/>
              <a:t> </a:t>
            </a:r>
            <a:r>
              <a:rPr lang="ru-RU" dirty="0" err="1"/>
              <a:t>немесе</a:t>
            </a:r>
            <a:r>
              <a:rPr lang="ru-RU" dirty="0"/>
              <a:t> </a:t>
            </a:r>
            <a:r>
              <a:rPr lang="ru-RU" dirty="0" err="1"/>
              <a:t>қабылдауға</a:t>
            </a:r>
            <a:r>
              <a:rPr lang="ru-RU" dirty="0"/>
              <a:t> </a:t>
            </a:r>
            <a:r>
              <a:rPr lang="ru-RU" dirty="0" err="1"/>
              <a:t>арналған</a:t>
            </a:r>
            <a:r>
              <a:rPr lang="ru-RU" dirty="0"/>
              <a:t> </a:t>
            </a:r>
            <a:r>
              <a:rPr lang="ru-RU" dirty="0" err="1"/>
              <a:t>құрылғы</a:t>
            </a:r>
            <a:r>
              <a:rPr lang="ru-RU" dirty="0"/>
              <a:t>. </a:t>
            </a:r>
          </a:p>
          <a:p>
            <a:pPr marL="0" indent="0">
              <a:buNone/>
            </a:pPr>
            <a:r>
              <a:rPr lang="ru-RU" dirty="0"/>
              <a:t>Антенна </a:t>
            </a:r>
            <a:r>
              <a:rPr lang="ru-RU" b="1" dirty="0" err="1"/>
              <a:t>электрлік</a:t>
            </a:r>
            <a:r>
              <a:rPr lang="ru-RU" b="1" dirty="0"/>
              <a:t> </a:t>
            </a:r>
            <a:r>
              <a:rPr lang="ru-RU" b="1" dirty="0" err="1"/>
              <a:t>сигналдарды</a:t>
            </a:r>
            <a:r>
              <a:rPr lang="ru-RU" b="1" dirty="0"/>
              <a:t> </a:t>
            </a:r>
            <a:r>
              <a:rPr lang="ru-RU" b="1" dirty="0" err="1"/>
              <a:t>электромагниттік</a:t>
            </a:r>
            <a:r>
              <a:rPr lang="ru-RU" b="1" dirty="0"/>
              <a:t> </a:t>
            </a:r>
            <a:r>
              <a:rPr lang="ru-RU" b="1" dirty="0" err="1"/>
              <a:t>толқындарға</a:t>
            </a:r>
            <a:r>
              <a:rPr lang="ru-RU" b="1" dirty="0"/>
              <a:t> </a:t>
            </a:r>
            <a:r>
              <a:rPr lang="ru-RU" dirty="0" err="1"/>
              <a:t>түрлендіріп</a:t>
            </a:r>
            <a:r>
              <a:rPr lang="ru-RU" dirty="0"/>
              <a:t>, </a:t>
            </a:r>
            <a:r>
              <a:rPr lang="ru-RU" dirty="0" err="1"/>
              <a:t>кеңістікке</a:t>
            </a:r>
            <a:r>
              <a:rPr lang="ru-RU" dirty="0"/>
              <a:t> </a:t>
            </a:r>
            <a:r>
              <a:rPr lang="ru-RU" dirty="0" err="1"/>
              <a:t>таратады</a:t>
            </a:r>
            <a:r>
              <a:rPr lang="ru-RU" dirty="0"/>
              <a:t> (</a:t>
            </a:r>
            <a:r>
              <a:rPr lang="ru-RU" dirty="0" err="1"/>
              <a:t>тарату</a:t>
            </a:r>
            <a:r>
              <a:rPr lang="ru-RU" dirty="0"/>
              <a:t> </a:t>
            </a:r>
            <a:r>
              <a:rPr lang="ru-RU" dirty="0" err="1"/>
              <a:t>режимінде</a:t>
            </a:r>
            <a:r>
              <a:rPr lang="ru-RU" dirty="0"/>
              <a:t>). Ал </a:t>
            </a:r>
            <a:r>
              <a:rPr lang="ru-RU" dirty="0" err="1"/>
              <a:t>қабылдау</a:t>
            </a:r>
            <a:r>
              <a:rPr lang="ru-RU" dirty="0"/>
              <a:t> </a:t>
            </a:r>
            <a:r>
              <a:rPr lang="ru-RU" dirty="0" err="1"/>
              <a:t>режимінде</a:t>
            </a:r>
            <a:r>
              <a:rPr lang="ru-RU" dirty="0"/>
              <a:t> </a:t>
            </a:r>
            <a:r>
              <a:rPr lang="ru-RU" dirty="0" err="1"/>
              <a:t>электромагниттік</a:t>
            </a:r>
            <a:r>
              <a:rPr lang="ru-RU" dirty="0"/>
              <a:t> </a:t>
            </a:r>
            <a:r>
              <a:rPr lang="ru-RU" dirty="0" err="1"/>
              <a:t>толқындарды</a:t>
            </a:r>
            <a:r>
              <a:rPr lang="ru-RU" dirty="0"/>
              <a:t> </a:t>
            </a:r>
            <a:r>
              <a:rPr lang="ru-RU" dirty="0" err="1"/>
              <a:t>электрлік</a:t>
            </a:r>
            <a:r>
              <a:rPr lang="ru-RU" dirty="0"/>
              <a:t> </a:t>
            </a:r>
            <a:r>
              <a:rPr lang="ru-RU" dirty="0" err="1"/>
              <a:t>сигналдарға</a:t>
            </a:r>
            <a:r>
              <a:rPr lang="ru-RU" dirty="0"/>
              <a:t> </a:t>
            </a:r>
            <a:r>
              <a:rPr lang="ru-RU" dirty="0" err="1"/>
              <a:t>айналдырады</a:t>
            </a:r>
            <a:r>
              <a:rPr lang="ru-RU" dirty="0"/>
              <a:t>. </a:t>
            </a:r>
            <a:r>
              <a:rPr lang="ru-RU" dirty="0" err="1"/>
              <a:t>Бұл</a:t>
            </a:r>
            <a:r>
              <a:rPr lang="ru-RU" dirty="0"/>
              <a:t> </a:t>
            </a:r>
            <a:r>
              <a:rPr lang="ru-RU" dirty="0" err="1"/>
              <a:t>процесте</a:t>
            </a:r>
            <a:r>
              <a:rPr lang="ru-RU" dirty="0"/>
              <a:t> </a:t>
            </a:r>
            <a:r>
              <a:rPr lang="ru-RU" dirty="0" err="1"/>
              <a:t>антеннадағы</a:t>
            </a:r>
            <a:r>
              <a:rPr lang="ru-RU" dirty="0"/>
              <a:t> </a:t>
            </a:r>
            <a:r>
              <a:rPr lang="ru-RU" dirty="0" err="1"/>
              <a:t>айнымалы</a:t>
            </a:r>
            <a:r>
              <a:rPr lang="ru-RU" dirty="0"/>
              <a:t> </a:t>
            </a:r>
            <a:r>
              <a:rPr lang="ru-RU" dirty="0" err="1"/>
              <a:t>электр</a:t>
            </a:r>
            <a:r>
              <a:rPr lang="ru-RU" dirty="0"/>
              <a:t> </a:t>
            </a:r>
            <a:r>
              <a:rPr lang="ru-RU" dirty="0" err="1"/>
              <a:t>тогы</a:t>
            </a:r>
            <a:r>
              <a:rPr lang="ru-RU" dirty="0"/>
              <a:t> </a:t>
            </a:r>
            <a:r>
              <a:rPr lang="ru-RU" dirty="0" err="1"/>
              <a:t>айналасында</a:t>
            </a:r>
            <a:r>
              <a:rPr lang="ru-RU" dirty="0"/>
              <a:t> </a:t>
            </a:r>
            <a:r>
              <a:rPr lang="ru-RU" dirty="0" err="1"/>
              <a:t>электромагниттік</a:t>
            </a:r>
            <a:r>
              <a:rPr lang="ru-RU" dirty="0"/>
              <a:t> </a:t>
            </a:r>
            <a:r>
              <a:rPr lang="ru-RU" dirty="0" err="1"/>
              <a:t>өріс</a:t>
            </a:r>
            <a:r>
              <a:rPr lang="ru-RU" dirty="0"/>
              <a:t> </a:t>
            </a:r>
            <a:r>
              <a:rPr lang="ru-RU" dirty="0" err="1"/>
              <a:t>туындатады</a:t>
            </a:r>
            <a:r>
              <a:rPr lang="ru-RU" dirty="0"/>
              <a:t>.</a:t>
            </a:r>
          </a:p>
          <a:p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27963232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9BA9AE6-8E7D-6308-F330-83DE6A89DA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656" y="116632"/>
            <a:ext cx="6199544" cy="645045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/>
              <a:t>1. </a:t>
            </a:r>
            <a:r>
              <a:rPr lang="ru-RU" b="1" dirty="0" err="1"/>
              <a:t>Функционалдық</a:t>
            </a:r>
            <a:r>
              <a:rPr lang="ru-RU" b="1" dirty="0"/>
              <a:t> </a:t>
            </a:r>
            <a:r>
              <a:rPr lang="ru-RU" b="1" dirty="0" err="1"/>
              <a:t>мақсаты</a:t>
            </a:r>
            <a:r>
              <a:rPr lang="ru-RU" b="1" dirty="0"/>
              <a:t> </a:t>
            </a:r>
            <a:r>
              <a:rPr lang="ru-RU" b="1" dirty="0" err="1"/>
              <a:t>бойынша</a:t>
            </a:r>
            <a:r>
              <a:rPr lang="ru-RU" b="1" dirty="0"/>
              <a:t>:</a:t>
            </a:r>
          </a:p>
          <a:p>
            <a:pPr marL="0" indent="0">
              <a:buNone/>
            </a:pPr>
            <a:r>
              <a:rPr lang="ru-RU" b="1" dirty="0" err="1">
                <a:solidFill>
                  <a:srgbClr val="FF0000"/>
                </a:solidFill>
              </a:rPr>
              <a:t>Қабылдаушы</a:t>
            </a:r>
            <a:endParaRPr lang="ru-RU" b="1" dirty="0">
              <a:solidFill>
                <a:srgbClr val="FF0000"/>
              </a:solidFill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KZ" altLang="ru-KZ" sz="1900" b="1" dirty="0" err="1">
                <a:latin typeface="Arial" panose="020B0604020202020204" pitchFamily="34" charset="0"/>
              </a:rPr>
              <a:t>Теледидар</a:t>
            </a:r>
            <a:r>
              <a:rPr lang="ru-KZ" altLang="ru-KZ" sz="1900" b="1" dirty="0">
                <a:latin typeface="Arial" panose="020B0604020202020204" pitchFamily="34" charset="0"/>
              </a:rPr>
              <a:t> </a:t>
            </a:r>
            <a:r>
              <a:rPr lang="ru-KZ" altLang="ru-KZ" sz="1900" b="1" dirty="0" err="1">
                <a:latin typeface="Arial" panose="020B0604020202020204" pitchFamily="34" charset="0"/>
              </a:rPr>
              <a:t>антеннасы</a:t>
            </a:r>
            <a:r>
              <a:rPr lang="ru-KZ" altLang="ru-KZ" sz="1900" dirty="0">
                <a:latin typeface="Arial" panose="020B0604020202020204" pitchFamily="34" charset="0"/>
              </a:rPr>
              <a:t> – </a:t>
            </a:r>
            <a:r>
              <a:rPr lang="ru-KZ" altLang="ru-KZ" sz="1900" dirty="0" err="1">
                <a:latin typeface="Arial" panose="020B0604020202020204" pitchFamily="34" charset="0"/>
              </a:rPr>
              <a:t>сандық</a:t>
            </a:r>
            <a:r>
              <a:rPr lang="ru-KZ" altLang="ru-KZ" sz="1900" dirty="0">
                <a:latin typeface="Arial" panose="020B0604020202020204" pitchFamily="34" charset="0"/>
              </a:rPr>
              <a:t> </a:t>
            </a:r>
            <a:r>
              <a:rPr lang="ru-KZ" altLang="ru-KZ" sz="1900" dirty="0" err="1">
                <a:latin typeface="Arial" panose="020B0604020202020204" pitchFamily="34" charset="0"/>
              </a:rPr>
              <a:t>және</a:t>
            </a:r>
            <a:r>
              <a:rPr lang="ru-KZ" altLang="ru-KZ" sz="1900" dirty="0">
                <a:latin typeface="Arial" panose="020B0604020202020204" pitchFamily="34" charset="0"/>
              </a:rPr>
              <a:t> </a:t>
            </a:r>
            <a:r>
              <a:rPr lang="ru-KZ" altLang="ru-KZ" sz="1900" dirty="0" err="1">
                <a:latin typeface="Arial" panose="020B0604020202020204" pitchFamily="34" charset="0"/>
              </a:rPr>
              <a:t>аналогтық</a:t>
            </a:r>
            <a:r>
              <a:rPr lang="ru-KZ" altLang="ru-KZ" sz="1900" dirty="0">
                <a:latin typeface="Arial" panose="020B0604020202020204" pitchFamily="34" charset="0"/>
              </a:rPr>
              <a:t> </a:t>
            </a:r>
            <a:r>
              <a:rPr lang="ru-KZ" altLang="ru-KZ" sz="1900" dirty="0" err="1">
                <a:latin typeface="Arial" panose="020B0604020202020204" pitchFamily="34" charset="0"/>
              </a:rPr>
              <a:t>телесигналдарды</a:t>
            </a:r>
            <a:r>
              <a:rPr lang="ru-KZ" altLang="ru-KZ" sz="1900" dirty="0">
                <a:latin typeface="Arial" panose="020B0604020202020204" pitchFamily="34" charset="0"/>
              </a:rPr>
              <a:t> </a:t>
            </a:r>
            <a:r>
              <a:rPr lang="ru-KZ" altLang="ru-KZ" sz="1900" dirty="0" err="1">
                <a:latin typeface="Arial" panose="020B0604020202020204" pitchFamily="34" charset="0"/>
              </a:rPr>
              <a:t>қабылдайды</a:t>
            </a:r>
            <a:r>
              <a:rPr lang="ru-KZ" altLang="ru-KZ" sz="1900" dirty="0">
                <a:latin typeface="Arial" panose="020B0604020202020204" pitchFamily="34" charset="0"/>
              </a:rPr>
              <a:t>. 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KZ" altLang="ru-KZ" sz="1900" b="1" dirty="0">
                <a:latin typeface="Arial" panose="020B0604020202020204" pitchFamily="34" charset="0"/>
              </a:rPr>
              <a:t>GPS </a:t>
            </a:r>
            <a:r>
              <a:rPr lang="ru-KZ" altLang="ru-KZ" sz="1900" b="1" dirty="0" err="1">
                <a:latin typeface="Arial" panose="020B0604020202020204" pitchFamily="34" charset="0"/>
              </a:rPr>
              <a:t>антеннасы</a:t>
            </a:r>
            <a:r>
              <a:rPr lang="ru-KZ" altLang="ru-KZ" sz="1900" dirty="0">
                <a:latin typeface="Arial" panose="020B0604020202020204" pitchFamily="34" charset="0"/>
              </a:rPr>
              <a:t> – </a:t>
            </a:r>
            <a:r>
              <a:rPr lang="ru-KZ" altLang="ru-KZ" sz="1900" dirty="0" err="1">
                <a:latin typeface="Arial" panose="020B0604020202020204" pitchFamily="34" charset="0"/>
              </a:rPr>
              <a:t>навигациялық</a:t>
            </a:r>
            <a:r>
              <a:rPr lang="ru-KZ" altLang="ru-KZ" sz="1900" dirty="0">
                <a:latin typeface="Arial" panose="020B0604020202020204" pitchFamily="34" charset="0"/>
              </a:rPr>
              <a:t> </a:t>
            </a:r>
            <a:r>
              <a:rPr lang="ru-KZ" altLang="ru-KZ" sz="1900" dirty="0" err="1">
                <a:latin typeface="Arial" panose="020B0604020202020204" pitchFamily="34" charset="0"/>
              </a:rPr>
              <a:t>спутниктерден</a:t>
            </a:r>
            <a:r>
              <a:rPr lang="ru-KZ" altLang="ru-KZ" sz="1900" dirty="0">
                <a:latin typeface="Arial" panose="020B0604020202020204" pitchFamily="34" charset="0"/>
              </a:rPr>
              <a:t> </a:t>
            </a:r>
            <a:r>
              <a:rPr lang="ru-KZ" altLang="ru-KZ" sz="1900" dirty="0" err="1">
                <a:latin typeface="Arial" panose="020B0604020202020204" pitchFamily="34" charset="0"/>
              </a:rPr>
              <a:t>сигналдарды</a:t>
            </a:r>
            <a:r>
              <a:rPr lang="ru-KZ" altLang="ru-KZ" sz="1900" dirty="0">
                <a:latin typeface="Arial" panose="020B0604020202020204" pitchFamily="34" charset="0"/>
              </a:rPr>
              <a:t> </a:t>
            </a:r>
            <a:r>
              <a:rPr lang="ru-KZ" altLang="ru-KZ" sz="1900" dirty="0" err="1">
                <a:latin typeface="Arial" panose="020B0604020202020204" pitchFamily="34" charset="0"/>
              </a:rPr>
              <a:t>қабылдап</a:t>
            </a:r>
            <a:r>
              <a:rPr lang="ru-KZ" altLang="ru-KZ" sz="1900" dirty="0">
                <a:latin typeface="Arial" panose="020B0604020202020204" pitchFamily="34" charset="0"/>
              </a:rPr>
              <a:t>, </a:t>
            </a:r>
            <a:r>
              <a:rPr lang="ru-KZ" altLang="ru-KZ" sz="1900" dirty="0" err="1">
                <a:latin typeface="Arial" panose="020B0604020202020204" pitchFamily="34" charset="0"/>
              </a:rPr>
              <a:t>геолокацияны</a:t>
            </a:r>
            <a:r>
              <a:rPr lang="ru-KZ" altLang="ru-KZ" sz="1900" dirty="0">
                <a:latin typeface="Arial" panose="020B0604020202020204" pitchFamily="34" charset="0"/>
              </a:rPr>
              <a:t> </a:t>
            </a:r>
            <a:r>
              <a:rPr lang="ru-KZ" altLang="ru-KZ" sz="1900" dirty="0" err="1">
                <a:latin typeface="Arial" panose="020B0604020202020204" pitchFamily="34" charset="0"/>
              </a:rPr>
              <a:t>анықтайды</a:t>
            </a:r>
            <a:r>
              <a:rPr lang="ru-KZ" altLang="ru-KZ" sz="1900" dirty="0">
                <a:latin typeface="Arial" panose="020B0604020202020204" pitchFamily="34" charset="0"/>
              </a:rPr>
              <a:t>. 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KZ" altLang="ru-KZ" sz="1900" b="1" dirty="0">
                <a:latin typeface="Arial" panose="020B0604020202020204" pitchFamily="34" charset="0"/>
              </a:rPr>
              <a:t>Радиотелескоп </a:t>
            </a:r>
            <a:r>
              <a:rPr lang="ru-KZ" altLang="ru-KZ" sz="1900" b="1" dirty="0" err="1">
                <a:latin typeface="Arial" panose="020B0604020202020204" pitchFamily="34" charset="0"/>
              </a:rPr>
              <a:t>антенналары</a:t>
            </a:r>
            <a:r>
              <a:rPr lang="ru-KZ" altLang="ru-KZ" sz="1900" dirty="0">
                <a:latin typeface="Arial" panose="020B0604020202020204" pitchFamily="34" charset="0"/>
              </a:rPr>
              <a:t> – </a:t>
            </a:r>
            <a:r>
              <a:rPr lang="ru-KZ" altLang="ru-KZ" sz="1900" dirty="0" err="1">
                <a:latin typeface="Arial" panose="020B0604020202020204" pitchFamily="34" charset="0"/>
              </a:rPr>
              <a:t>ғарыштан</a:t>
            </a:r>
            <a:r>
              <a:rPr lang="ru-KZ" altLang="ru-KZ" sz="1900" dirty="0">
                <a:latin typeface="Arial" panose="020B0604020202020204" pitchFamily="34" charset="0"/>
              </a:rPr>
              <a:t> </a:t>
            </a:r>
            <a:r>
              <a:rPr lang="ru-KZ" altLang="ru-KZ" sz="1900" dirty="0" err="1">
                <a:latin typeface="Arial" panose="020B0604020202020204" pitchFamily="34" charset="0"/>
              </a:rPr>
              <a:t>келетін</a:t>
            </a:r>
            <a:r>
              <a:rPr lang="ru-KZ" altLang="ru-KZ" sz="1900" dirty="0">
                <a:latin typeface="Arial" panose="020B0604020202020204" pitchFamily="34" charset="0"/>
              </a:rPr>
              <a:t> </a:t>
            </a:r>
            <a:r>
              <a:rPr lang="ru-KZ" altLang="ru-KZ" sz="1900" dirty="0" err="1">
                <a:latin typeface="Arial" panose="020B0604020202020204" pitchFamily="34" charset="0"/>
              </a:rPr>
              <a:t>сигналдарды</a:t>
            </a:r>
            <a:r>
              <a:rPr lang="ru-KZ" altLang="ru-KZ" sz="1900" dirty="0">
                <a:latin typeface="Arial" panose="020B0604020202020204" pitchFamily="34" charset="0"/>
              </a:rPr>
              <a:t> </a:t>
            </a:r>
            <a:r>
              <a:rPr lang="ru-KZ" altLang="ru-KZ" sz="1900" dirty="0" err="1">
                <a:latin typeface="Arial" panose="020B0604020202020204" pitchFamily="34" charset="0"/>
              </a:rPr>
              <a:t>қабылдайтын</a:t>
            </a:r>
            <a:r>
              <a:rPr lang="ru-KZ" altLang="ru-KZ" sz="1900" dirty="0">
                <a:latin typeface="Arial" panose="020B0604020202020204" pitchFamily="34" charset="0"/>
              </a:rPr>
              <a:t> </a:t>
            </a:r>
            <a:r>
              <a:rPr lang="ru-KZ" altLang="ru-KZ" sz="1900" dirty="0" err="1">
                <a:latin typeface="Arial" panose="020B0604020202020204" pitchFamily="34" charset="0"/>
              </a:rPr>
              <a:t>үлкен</a:t>
            </a:r>
            <a:r>
              <a:rPr lang="ru-KZ" altLang="ru-KZ" sz="1900" dirty="0">
                <a:latin typeface="Arial" panose="020B0604020202020204" pitchFamily="34" charset="0"/>
              </a:rPr>
              <a:t> </a:t>
            </a:r>
            <a:r>
              <a:rPr lang="ru-KZ" altLang="ru-KZ" sz="1900" dirty="0" err="1">
                <a:latin typeface="Arial" panose="020B0604020202020204" pitchFamily="34" charset="0"/>
              </a:rPr>
              <a:t>апертуралық</a:t>
            </a:r>
            <a:r>
              <a:rPr lang="ru-KZ" altLang="ru-KZ" sz="1900" dirty="0">
                <a:latin typeface="Arial" panose="020B0604020202020204" pitchFamily="34" charset="0"/>
              </a:rPr>
              <a:t> </a:t>
            </a:r>
            <a:r>
              <a:rPr lang="ru-KZ" altLang="ru-KZ" sz="1900" dirty="0" err="1">
                <a:latin typeface="Arial" panose="020B0604020202020204" pitchFamily="34" charset="0"/>
              </a:rPr>
              <a:t>антенналар</a:t>
            </a:r>
            <a:endParaRPr lang="ru-RU" sz="1900" dirty="0"/>
          </a:p>
          <a:p>
            <a:pPr marL="0" indent="0">
              <a:buNone/>
            </a:pPr>
            <a:r>
              <a:rPr lang="ru-RU" b="1" dirty="0" err="1">
                <a:solidFill>
                  <a:srgbClr val="FF0000"/>
                </a:solidFill>
              </a:rPr>
              <a:t>Таратушы</a:t>
            </a:r>
            <a:endParaRPr lang="ru-RU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1900" b="1" dirty="0" err="1"/>
              <a:t>Радиохабар</a:t>
            </a:r>
            <a:r>
              <a:rPr lang="ru-RU" sz="1900" b="1" dirty="0"/>
              <a:t> </a:t>
            </a:r>
            <a:r>
              <a:rPr lang="ru-RU" sz="1900" b="1" dirty="0" err="1"/>
              <a:t>тарату</a:t>
            </a:r>
            <a:r>
              <a:rPr lang="ru-RU" sz="1900" b="1" dirty="0"/>
              <a:t> </a:t>
            </a:r>
            <a:r>
              <a:rPr lang="ru-RU" sz="1900" b="1" dirty="0" err="1"/>
              <a:t>антеннасы</a:t>
            </a:r>
            <a:r>
              <a:rPr lang="ru-RU" sz="1900" dirty="0"/>
              <a:t> – AM/FM </a:t>
            </a:r>
            <a:r>
              <a:rPr lang="ru-RU" sz="1900" dirty="0" err="1"/>
              <a:t>радиостанциялар</a:t>
            </a:r>
            <a:endParaRPr lang="ru-RU" sz="1900" dirty="0"/>
          </a:p>
          <a:p>
            <a:pPr marL="0" indent="0">
              <a:buNone/>
            </a:pPr>
            <a:r>
              <a:rPr lang="ru-RU" b="1" dirty="0" err="1">
                <a:solidFill>
                  <a:srgbClr val="FF0000"/>
                </a:solidFill>
              </a:rPr>
              <a:t>қабылдап-таратушы</a:t>
            </a:r>
            <a:endParaRPr lang="ru-RU" b="1" dirty="0">
              <a:solidFill>
                <a:srgbClr val="FF0000"/>
              </a:solidFill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KZ" altLang="ru-KZ" sz="1900" dirty="0" err="1">
                <a:latin typeface="Arial" panose="020B0604020202020204" pitchFamily="34" charset="0"/>
              </a:rPr>
              <a:t>Wi</a:t>
            </a:r>
            <a:r>
              <a:rPr lang="ru-KZ" altLang="ru-KZ" sz="1900" dirty="0">
                <a:latin typeface="Arial" panose="020B0604020202020204" pitchFamily="34" charset="0"/>
              </a:rPr>
              <a:t>-Fi </a:t>
            </a:r>
            <a:r>
              <a:rPr lang="ru-KZ" altLang="ru-KZ" sz="1900" dirty="0" err="1">
                <a:latin typeface="Arial" panose="020B0604020202020204" pitchFamily="34" charset="0"/>
              </a:rPr>
              <a:t>роутерінің</a:t>
            </a:r>
            <a:r>
              <a:rPr lang="ru-KZ" altLang="ru-KZ" sz="1900" dirty="0">
                <a:latin typeface="Arial" panose="020B0604020202020204" pitchFamily="34" charset="0"/>
              </a:rPr>
              <a:t> </a:t>
            </a:r>
            <a:r>
              <a:rPr lang="ru-KZ" altLang="ru-KZ" sz="1900" dirty="0" err="1">
                <a:latin typeface="Arial" panose="020B0604020202020204" pitchFamily="34" charset="0"/>
              </a:rPr>
              <a:t>антеннасы</a:t>
            </a:r>
            <a:endParaRPr lang="ru-RU" altLang="ru-KZ" sz="1900" dirty="0">
              <a:latin typeface="Arial" panose="020B0604020202020204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KZ" altLang="ru-KZ" sz="1900" dirty="0" err="1">
                <a:latin typeface="Arial" panose="020B0604020202020204" pitchFamily="34" charset="0"/>
              </a:rPr>
              <a:t>Спутниктік</a:t>
            </a:r>
            <a:r>
              <a:rPr lang="ru-KZ" altLang="ru-KZ" sz="1900" dirty="0">
                <a:latin typeface="Arial" panose="020B0604020202020204" pitchFamily="34" charset="0"/>
              </a:rPr>
              <a:t> </a:t>
            </a:r>
            <a:r>
              <a:rPr lang="ru-KZ" altLang="ru-KZ" sz="1900" dirty="0" err="1">
                <a:latin typeface="Arial" panose="020B0604020202020204" pitchFamily="34" charset="0"/>
              </a:rPr>
              <a:t>байланыс</a:t>
            </a:r>
            <a:r>
              <a:rPr lang="ru-KZ" altLang="ru-KZ" sz="1900" dirty="0">
                <a:latin typeface="Arial" panose="020B0604020202020204" pitchFamily="34" charset="0"/>
              </a:rPr>
              <a:t> </a:t>
            </a:r>
            <a:r>
              <a:rPr lang="ru-KZ" altLang="ru-KZ" sz="1900" dirty="0" err="1">
                <a:latin typeface="Arial" panose="020B0604020202020204" pitchFamily="34" charset="0"/>
              </a:rPr>
              <a:t>терминалдарының</a:t>
            </a:r>
            <a:r>
              <a:rPr lang="ru-KZ" altLang="ru-KZ" sz="1900" dirty="0">
                <a:latin typeface="Arial" panose="020B0604020202020204" pitchFamily="34" charset="0"/>
              </a:rPr>
              <a:t> </a:t>
            </a:r>
            <a:r>
              <a:rPr lang="ru-KZ" altLang="ru-KZ" sz="1900" dirty="0" err="1">
                <a:latin typeface="Arial" panose="020B0604020202020204" pitchFamily="34" charset="0"/>
              </a:rPr>
              <a:t>антенналары</a:t>
            </a:r>
            <a:r>
              <a:rPr lang="ru-KZ" altLang="ru-KZ" sz="1900" dirty="0">
                <a:latin typeface="Arial" panose="020B0604020202020204" pitchFamily="34" charset="0"/>
              </a:rPr>
              <a:t> (VSAT)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KZ" altLang="ru-KZ" sz="1900" dirty="0" err="1">
                <a:latin typeface="Arial" panose="020B0604020202020204" pitchFamily="34" charset="0"/>
              </a:rPr>
              <a:t>Радиолокациялық</a:t>
            </a:r>
            <a:r>
              <a:rPr lang="ru-KZ" altLang="ru-KZ" sz="1900" dirty="0">
                <a:latin typeface="Arial" panose="020B0604020202020204" pitchFamily="34" charset="0"/>
              </a:rPr>
              <a:t> </a:t>
            </a:r>
            <a:r>
              <a:rPr lang="ru-KZ" altLang="ru-KZ" sz="1900" dirty="0" err="1">
                <a:latin typeface="Arial" panose="020B0604020202020204" pitchFamily="34" charset="0"/>
              </a:rPr>
              <a:t>антенналар</a:t>
            </a:r>
            <a:endParaRPr lang="ru-RU" altLang="ru-KZ" sz="1900" dirty="0">
              <a:latin typeface="Arial" panose="020B0604020202020204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KZ" altLang="ru-KZ" sz="1900" dirty="0" err="1">
                <a:latin typeface="Arial" panose="020B0604020202020204" pitchFamily="34" charset="0"/>
              </a:rPr>
              <a:t>Ұялы</a:t>
            </a:r>
            <a:r>
              <a:rPr lang="ru-KZ" altLang="ru-KZ" sz="1900" dirty="0">
                <a:latin typeface="Arial" panose="020B0604020202020204" pitchFamily="34" charset="0"/>
              </a:rPr>
              <a:t> телефон </a:t>
            </a:r>
            <a:r>
              <a:rPr lang="ru-KZ" altLang="ru-KZ" sz="1900" dirty="0" err="1">
                <a:latin typeface="Arial" panose="020B0604020202020204" pitchFamily="34" charset="0"/>
              </a:rPr>
              <a:t>антеннасы</a:t>
            </a:r>
            <a:endParaRPr lang="ru-RU" sz="1900" dirty="0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AD478BF-04B8-2C02-160C-2F64C65EEA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1948190"/>
            <a:ext cx="39305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KZ" altLang="ru-K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</a:t>
            </a:r>
          </a:p>
        </p:txBody>
      </p:sp>
      <p:pic>
        <p:nvPicPr>
          <p:cNvPr id="1030" name="Picture 6" descr="Самый большой радиотелескоп снял место посадки Apollo 15: zelenyikot —  LiveJournal">
            <a:extLst>
              <a:ext uri="{FF2B5EF4-FFF2-40B4-BE49-F238E27FC236}">
                <a16:creationId xmlns:a16="http://schemas.microsoft.com/office/drawing/2014/main" id="{433C2ABC-87FF-18AF-4624-225122FE97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5528" y="290915"/>
            <a:ext cx="2915816" cy="1457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undefined">
            <a:extLst>
              <a:ext uri="{FF2B5EF4-FFF2-40B4-BE49-F238E27FC236}">
                <a16:creationId xmlns:a16="http://schemas.microsoft.com/office/drawing/2014/main" id="{853A074C-BA34-EC31-9E64-8EE85C944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256" y="1949378"/>
            <a:ext cx="1779662" cy="2373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540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1AA4A7-69FF-85DD-8139-CAD4C7E5C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ru-RU" sz="2800" b="1" err="1"/>
              <a:t>Құрылысы</a:t>
            </a:r>
            <a:r>
              <a:rPr lang="ru-RU" sz="2800" b="1"/>
              <a:t> мен </a:t>
            </a:r>
            <a:r>
              <a:rPr lang="ru-RU" sz="2800" b="1" err="1"/>
              <a:t>жұмыс</a:t>
            </a:r>
            <a:r>
              <a:rPr lang="ru-RU" sz="2800" b="1"/>
              <a:t> </a:t>
            </a:r>
            <a:r>
              <a:rPr lang="ru-RU" sz="2800" b="1" err="1"/>
              <a:t>істеу</a:t>
            </a:r>
            <a:r>
              <a:rPr lang="ru-RU" sz="2800" b="1"/>
              <a:t> </a:t>
            </a:r>
            <a:r>
              <a:rPr lang="ru-RU" sz="2800" b="1" err="1"/>
              <a:t>принципі</a:t>
            </a:r>
            <a:r>
              <a:rPr lang="ru-RU" sz="2800" b="1"/>
              <a:t> </a:t>
            </a:r>
            <a:r>
              <a:rPr lang="ru-RU" sz="2800" b="1" err="1"/>
              <a:t>бойынша</a:t>
            </a:r>
            <a:r>
              <a:rPr lang="ru-RU" sz="2800" b="1"/>
              <a:t>:</a:t>
            </a:r>
            <a:br>
              <a:rPr lang="ru-RU" sz="2800" b="1"/>
            </a:br>
            <a:endParaRPr lang="ru-KZ" sz="2800"/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279E114D-5465-3969-4AD0-3F9CA2CAF22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322583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888533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200583-055F-5FE0-8742-E993ED0DC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ru-RU" b="1" dirty="0" err="1"/>
              <a:t>Сызықтық</a:t>
            </a:r>
            <a:r>
              <a:rPr lang="ru-RU" b="1" dirty="0"/>
              <a:t> </a:t>
            </a:r>
            <a:r>
              <a:rPr lang="ru-RU" b="1" dirty="0" err="1"/>
              <a:t>антенналар</a:t>
            </a:r>
            <a:r>
              <a:rPr lang="ru-RU" dirty="0"/>
              <a:t> </a:t>
            </a:r>
            <a:endParaRPr lang="ru-KZ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13C50BE-FE8E-6DF1-A8EE-FF23EBB4AB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/>
          <a:p>
            <a:r>
              <a:rPr lang="ru-RU" dirty="0" err="1"/>
              <a:t>көлденең</a:t>
            </a:r>
            <a:r>
              <a:rPr lang="ru-RU" dirty="0"/>
              <a:t> </a:t>
            </a:r>
            <a:r>
              <a:rPr lang="ru-RU" dirty="0" err="1"/>
              <a:t>қимасының</a:t>
            </a:r>
            <a:r>
              <a:rPr lang="ru-RU" dirty="0"/>
              <a:t> </a:t>
            </a:r>
            <a:r>
              <a:rPr lang="ru-RU" dirty="0" err="1"/>
              <a:t>өлшемдері</a:t>
            </a:r>
            <a:r>
              <a:rPr lang="ru-RU" dirty="0"/>
              <a:t> </a:t>
            </a:r>
            <a:r>
              <a:rPr lang="ru-RU" dirty="0" err="1"/>
              <a:t>толқын</a:t>
            </a:r>
            <a:r>
              <a:rPr lang="ru-RU" dirty="0"/>
              <a:t> </a:t>
            </a:r>
            <a:r>
              <a:rPr lang="ru-RU" dirty="0" err="1"/>
              <a:t>ұзындығымен</a:t>
            </a:r>
            <a:r>
              <a:rPr lang="ru-RU" dirty="0"/>
              <a:t> </a:t>
            </a:r>
            <a:r>
              <a:rPr lang="ru-RU" dirty="0" err="1"/>
              <a:t>салыстырғанда</a:t>
            </a:r>
            <a:r>
              <a:rPr lang="ru-RU" dirty="0"/>
              <a:t> </a:t>
            </a:r>
            <a:r>
              <a:rPr lang="ru-RU" dirty="0" err="1"/>
              <a:t>кіші</a:t>
            </a:r>
            <a:r>
              <a:rPr lang="ru-RU" dirty="0"/>
              <a:t> </a:t>
            </a:r>
            <a:r>
              <a:rPr lang="ru-RU" dirty="0" err="1"/>
              <a:t>болып</a:t>
            </a:r>
            <a:r>
              <a:rPr lang="ru-RU" dirty="0"/>
              <a:t> </a:t>
            </a:r>
            <a:r>
              <a:rPr lang="ru-RU" dirty="0" err="1"/>
              <a:t>келеді</a:t>
            </a:r>
            <a:r>
              <a:rPr lang="ru-RU" dirty="0"/>
              <a:t>. </a:t>
            </a:r>
            <a:r>
              <a:rPr lang="ru-RU" dirty="0" err="1"/>
              <a:t>Мұндай</a:t>
            </a:r>
            <a:r>
              <a:rPr lang="ru-RU" dirty="0"/>
              <a:t> </a:t>
            </a:r>
            <a:r>
              <a:rPr lang="ru-RU" dirty="0" err="1"/>
              <a:t>антенналар</a:t>
            </a:r>
            <a:r>
              <a:rPr lang="ru-RU" dirty="0"/>
              <a:t> </a:t>
            </a:r>
            <a:r>
              <a:rPr lang="ru-RU" dirty="0" err="1"/>
              <a:t>әдетте</a:t>
            </a:r>
            <a:r>
              <a:rPr lang="ru-RU" dirty="0"/>
              <a:t> </a:t>
            </a:r>
            <a:r>
              <a:rPr lang="ru-RU" dirty="0" err="1"/>
              <a:t>бір</a:t>
            </a:r>
            <a:r>
              <a:rPr lang="ru-RU" dirty="0"/>
              <a:t> </a:t>
            </a:r>
            <a:r>
              <a:rPr lang="ru-RU" dirty="0" err="1"/>
              <a:t>немесе</a:t>
            </a:r>
            <a:r>
              <a:rPr lang="ru-RU" dirty="0"/>
              <a:t> </a:t>
            </a:r>
            <a:r>
              <a:rPr lang="ru-RU" dirty="0" err="1"/>
              <a:t>бірнеше</a:t>
            </a:r>
            <a:r>
              <a:rPr lang="ru-RU" dirty="0"/>
              <a:t> </a:t>
            </a:r>
            <a:r>
              <a:rPr lang="ru-RU" dirty="0" err="1"/>
              <a:t>өткізгіш</a:t>
            </a:r>
            <a:r>
              <a:rPr lang="ru-RU" dirty="0"/>
              <a:t> </a:t>
            </a:r>
            <a:r>
              <a:rPr lang="ru-RU" dirty="0" err="1"/>
              <a:t>кесінділерінен</a:t>
            </a:r>
            <a:r>
              <a:rPr lang="ru-RU" dirty="0"/>
              <a:t> </a:t>
            </a:r>
            <a:r>
              <a:rPr lang="ru-RU" dirty="0" err="1"/>
              <a:t>немесе</a:t>
            </a:r>
            <a:r>
              <a:rPr lang="ru-RU" dirty="0"/>
              <a:t> стержень </a:t>
            </a:r>
            <a:r>
              <a:rPr lang="ru-RU" dirty="0" err="1"/>
              <a:t>түрінде</a:t>
            </a:r>
            <a:r>
              <a:rPr lang="ru-RU" dirty="0"/>
              <a:t> </a:t>
            </a:r>
            <a:r>
              <a:rPr lang="ru-RU" dirty="0" err="1"/>
              <a:t>жасалады</a:t>
            </a:r>
            <a:r>
              <a:rPr lang="ru-RU" dirty="0"/>
              <a:t>.</a:t>
            </a:r>
            <a:endParaRPr lang="ru-KZ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347F77AE-E9DD-E4BD-7743-231B2AAA4E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32441247-CE83-2048-DEB0-70F53D77A9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6919" y="4195061"/>
            <a:ext cx="388620" cy="2411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>
            <a:extLst>
              <a:ext uri="{FF2B5EF4-FFF2-40B4-BE49-F238E27FC236}">
                <a16:creationId xmlns:a16="http://schemas.microsoft.com/office/drawing/2014/main" id="{C18102DD-41C9-CF9B-1F61-F97C2163D2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726" y="1467382"/>
            <a:ext cx="2400300" cy="2183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>
            <a:extLst>
              <a:ext uri="{FF2B5EF4-FFF2-40B4-BE49-F238E27FC236}">
                <a16:creationId xmlns:a16="http://schemas.microsoft.com/office/drawing/2014/main" id="{E1C5B58A-8975-5C50-B202-C9EFA9561A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6049" y="3933056"/>
            <a:ext cx="1394460" cy="278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5">
            <a:extLst>
              <a:ext uri="{FF2B5EF4-FFF2-40B4-BE49-F238E27FC236}">
                <a16:creationId xmlns:a16="http://schemas.microsoft.com/office/drawing/2014/main" id="{3BDDD71C-B834-501C-1726-4C674144BD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2909" y="4613717"/>
            <a:ext cx="2215907" cy="1987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 descr="Похожее изображение">
            <a:extLst>
              <a:ext uri="{FF2B5EF4-FFF2-40B4-BE49-F238E27FC236}">
                <a16:creationId xmlns:a16="http://schemas.microsoft.com/office/drawing/2014/main" id="{F0C1CF2B-9940-4D3F-BEFF-00D454D3C3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0" y="1600200"/>
            <a:ext cx="1872208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3692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06B6E2-4EEB-F63E-8133-7852DFCB7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/>
              <a:t>Апертуралық</a:t>
            </a:r>
            <a:r>
              <a:rPr lang="ru-RU" b="1" dirty="0"/>
              <a:t> </a:t>
            </a:r>
            <a:r>
              <a:rPr lang="ru-RU" b="1" dirty="0" err="1"/>
              <a:t>антенналар</a:t>
            </a:r>
            <a:endParaRPr lang="ru-KZ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0C1D2DB-AAB3-5B86-A7B9-3B60B62AAFC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dirty="0" err="1"/>
              <a:t>электромагниттік</a:t>
            </a:r>
            <a:r>
              <a:rPr lang="ru-RU" dirty="0"/>
              <a:t> </a:t>
            </a:r>
            <a:r>
              <a:rPr lang="ru-RU" dirty="0" err="1"/>
              <a:t>энергияның</a:t>
            </a:r>
            <a:r>
              <a:rPr lang="ru-RU" dirty="0"/>
              <a:t> </a:t>
            </a:r>
            <a:r>
              <a:rPr lang="ru-RU" dirty="0" err="1"/>
              <a:t>шығатын</a:t>
            </a:r>
            <a:r>
              <a:rPr lang="ru-RU" dirty="0"/>
              <a:t> (</a:t>
            </a:r>
            <a:r>
              <a:rPr lang="ru-RU" dirty="0" err="1"/>
              <a:t>қабылданатын</a:t>
            </a:r>
            <a:r>
              <a:rPr lang="ru-RU" dirty="0"/>
              <a:t>) </a:t>
            </a:r>
            <a:r>
              <a:rPr lang="ru-RU" dirty="0" err="1"/>
              <a:t>аймағы</a:t>
            </a:r>
            <a:r>
              <a:rPr lang="ru-RU" dirty="0"/>
              <a:t> </a:t>
            </a:r>
            <a:r>
              <a:rPr lang="ru-RU" dirty="0" err="1"/>
              <a:t>болып</a:t>
            </a:r>
            <a:r>
              <a:rPr lang="ru-RU" dirty="0"/>
              <a:t> </a:t>
            </a:r>
            <a:r>
              <a:rPr lang="ru-RU" dirty="0" err="1"/>
              <a:t>табылатын</a:t>
            </a:r>
            <a:r>
              <a:rPr lang="ru-RU" dirty="0"/>
              <a:t> </a:t>
            </a:r>
            <a:r>
              <a:rPr lang="ru-RU" dirty="0" err="1"/>
              <a:t>ашық</a:t>
            </a:r>
            <a:r>
              <a:rPr lang="ru-RU" dirty="0"/>
              <a:t> </a:t>
            </a:r>
            <a:r>
              <a:rPr lang="ru-RU" dirty="0" err="1"/>
              <a:t>беті</a:t>
            </a:r>
            <a:r>
              <a:rPr lang="ru-RU" dirty="0"/>
              <a:t> (</a:t>
            </a:r>
            <a:r>
              <a:rPr lang="ru-RU" dirty="0" err="1"/>
              <a:t>апертурасы</a:t>
            </a:r>
            <a:r>
              <a:rPr lang="ru-RU" dirty="0"/>
              <a:t>) бар </a:t>
            </a:r>
            <a:r>
              <a:rPr lang="ru-RU" dirty="0" err="1"/>
              <a:t>антенналар</a:t>
            </a:r>
            <a:r>
              <a:rPr lang="ru-RU" dirty="0"/>
              <a:t>.</a:t>
            </a:r>
          </a:p>
          <a:p>
            <a:endParaRPr lang="ru-KZ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F36CF7D-DDF8-A649-2AE2-FF6B9F11FFE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ru-KZ" dirty="0"/>
          </a:p>
        </p:txBody>
      </p:sp>
      <p:pic>
        <p:nvPicPr>
          <p:cNvPr id="5" name="Рисунок 4" descr="View of R&amp;S®AC300">
            <a:extLst>
              <a:ext uri="{FF2B5EF4-FFF2-40B4-BE49-F238E27FC236}">
                <a16:creationId xmlns:a16="http://schemas.microsoft.com/office/drawing/2014/main" id="{DD1100CB-4BEC-C149-0BED-326C730797D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35788"/>
            <a:ext cx="1368152" cy="1868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0650683E-4744-AC1D-62A4-A8991D4181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5976" y="4594030"/>
            <a:ext cx="2028072" cy="2135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7D1D56B7-BBD2-BCEA-421E-3631A7E651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250796"/>
            <a:ext cx="3097530" cy="2583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Картинки по запросу апертурные антенны">
            <a:extLst>
              <a:ext uri="{FF2B5EF4-FFF2-40B4-BE49-F238E27FC236}">
                <a16:creationId xmlns:a16="http://schemas.microsoft.com/office/drawing/2014/main" id="{1A3F1180-9912-DC4C-7F88-A4E21AA93B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880" y="1922845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42548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19AE1E-A2C4-7537-0AE5-FEC31A176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65227"/>
            <a:ext cx="8229600" cy="567599"/>
          </a:xfrm>
        </p:spPr>
        <p:txBody>
          <a:bodyPr>
            <a:normAutofit fontScale="90000"/>
          </a:bodyPr>
          <a:lstStyle/>
          <a:p>
            <a:r>
              <a:rPr lang="ru-RU" b="1" dirty="0" err="1"/>
              <a:t>Антенналық</a:t>
            </a:r>
            <a:r>
              <a:rPr lang="ru-RU" b="1" dirty="0"/>
              <a:t> тор</a:t>
            </a:r>
            <a:r>
              <a:rPr lang="ru-RU" dirty="0"/>
              <a:t> </a:t>
            </a:r>
            <a:endParaRPr lang="ru-KZ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EC6C02B-CA2B-4FAE-8711-258A6E49BF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1520" y="908720"/>
            <a:ext cx="4359368" cy="5217443"/>
          </a:xfrm>
        </p:spPr>
        <p:txBody>
          <a:bodyPr/>
          <a:lstStyle/>
          <a:p>
            <a:r>
              <a:rPr lang="ru-RU" dirty="0" err="1"/>
              <a:t>Бірдей</a:t>
            </a:r>
            <a:r>
              <a:rPr lang="ru-RU" dirty="0"/>
              <a:t> </a:t>
            </a:r>
            <a:r>
              <a:rPr lang="ru-RU" dirty="0" err="1"/>
              <a:t>сәулелендіруші</a:t>
            </a:r>
            <a:r>
              <a:rPr lang="ru-RU" dirty="0"/>
              <a:t> (</a:t>
            </a:r>
            <a:r>
              <a:rPr lang="ru-RU" dirty="0" err="1"/>
              <a:t>қабылдаушы</a:t>
            </a:r>
            <a:r>
              <a:rPr lang="ru-RU" dirty="0"/>
              <a:t>) </a:t>
            </a:r>
            <a:r>
              <a:rPr lang="ru-RU" dirty="0" err="1"/>
              <a:t>элементтерден</a:t>
            </a:r>
            <a:r>
              <a:rPr lang="ru-RU" dirty="0"/>
              <a:t> </a:t>
            </a:r>
            <a:r>
              <a:rPr lang="ru-RU" dirty="0" err="1"/>
              <a:t>тұратын</a:t>
            </a:r>
            <a:r>
              <a:rPr lang="ru-RU" dirty="0"/>
              <a:t> </a:t>
            </a:r>
            <a:r>
              <a:rPr lang="ru-RU" dirty="0" err="1"/>
              <a:t>жиынтық</a:t>
            </a:r>
            <a:r>
              <a:rPr lang="ru-RU" dirty="0"/>
              <a:t>, </a:t>
            </a:r>
            <a:r>
              <a:rPr lang="ru-RU" dirty="0" err="1"/>
              <a:t>олар</a:t>
            </a:r>
            <a:r>
              <a:rPr lang="ru-RU" dirty="0"/>
              <a:t> </a:t>
            </a:r>
            <a:r>
              <a:rPr lang="ru-RU" dirty="0" err="1"/>
              <a:t>белгілі</a:t>
            </a:r>
            <a:r>
              <a:rPr lang="ru-RU" dirty="0"/>
              <a:t> </a:t>
            </a:r>
            <a:r>
              <a:rPr lang="ru-RU" dirty="0" err="1"/>
              <a:t>бір</a:t>
            </a:r>
            <a:r>
              <a:rPr lang="ru-RU" dirty="0"/>
              <a:t> </a:t>
            </a:r>
            <a:r>
              <a:rPr lang="ru-RU" dirty="0" err="1"/>
              <a:t>ретпен</a:t>
            </a:r>
            <a:r>
              <a:rPr lang="ru-RU" dirty="0"/>
              <a:t> </a:t>
            </a:r>
            <a:r>
              <a:rPr lang="ru-RU" dirty="0" err="1"/>
              <a:t>орналасады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бір</a:t>
            </a:r>
            <a:r>
              <a:rPr lang="ru-RU" dirty="0"/>
              <a:t> </a:t>
            </a:r>
            <a:r>
              <a:rPr lang="ru-RU" dirty="0" err="1"/>
              <a:t>немесе</a:t>
            </a:r>
            <a:r>
              <a:rPr lang="ru-RU" dirty="0"/>
              <a:t> </a:t>
            </a:r>
            <a:r>
              <a:rPr lang="ru-RU" dirty="0" err="1"/>
              <a:t>бірнеше</a:t>
            </a:r>
            <a:r>
              <a:rPr lang="ru-RU" dirty="0"/>
              <a:t> </a:t>
            </a:r>
            <a:r>
              <a:rPr lang="ru-RU" dirty="0" err="1"/>
              <a:t>когерентті</a:t>
            </a:r>
            <a:r>
              <a:rPr lang="ru-RU" dirty="0"/>
              <a:t> </a:t>
            </a:r>
            <a:r>
              <a:rPr lang="ru-RU" dirty="0" err="1"/>
              <a:t>көздерден</a:t>
            </a:r>
            <a:r>
              <a:rPr lang="ru-RU" dirty="0"/>
              <a:t> </a:t>
            </a:r>
            <a:r>
              <a:rPr lang="ru-RU" dirty="0" err="1"/>
              <a:t>қоректенеді</a:t>
            </a:r>
            <a:r>
              <a:rPr lang="ru-RU" dirty="0"/>
              <a:t>.</a:t>
            </a:r>
            <a:endParaRPr lang="ru-KZ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D32C151-2AB7-11A8-75AF-1CB3ED6642F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KZ"/>
          </a:p>
        </p:txBody>
      </p:sp>
      <p:pic>
        <p:nvPicPr>
          <p:cNvPr id="5" name="Picture 2" descr="Картинки по запросу антенные решетки">
            <a:extLst>
              <a:ext uri="{FF2B5EF4-FFF2-40B4-BE49-F238E27FC236}">
                <a16:creationId xmlns:a16="http://schemas.microsoft.com/office/drawing/2014/main" id="{5F4F88F6-043B-DE7A-F5FD-A9D4D81E4E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2110" y="4082383"/>
            <a:ext cx="4261890" cy="2746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Картинки по запросу антенные решетки">
            <a:extLst>
              <a:ext uri="{FF2B5EF4-FFF2-40B4-BE49-F238E27FC236}">
                <a16:creationId xmlns:a16="http://schemas.microsoft.com/office/drawing/2014/main" id="{26F9560F-9067-B4B4-478E-CC134647BF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890" y="1270510"/>
            <a:ext cx="2627784" cy="2519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Похожее изображение">
            <a:extLst>
              <a:ext uri="{FF2B5EF4-FFF2-40B4-BE49-F238E27FC236}">
                <a16:creationId xmlns:a16="http://schemas.microsoft.com/office/drawing/2014/main" id="{F742A69F-497B-7CAC-F3F7-4D0748D909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107" y="4452816"/>
            <a:ext cx="2994193" cy="2245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Похожее изображение">
            <a:extLst>
              <a:ext uri="{FF2B5EF4-FFF2-40B4-BE49-F238E27FC236}">
                <a16:creationId xmlns:a16="http://schemas.microsoft.com/office/drawing/2014/main" id="{261063EE-2F7F-A55F-705E-B316CE87E4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1" y="1282656"/>
            <a:ext cx="1670306" cy="214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9833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92696"/>
            <a:ext cx="7210731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91773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836712"/>
            <a:ext cx="5904656" cy="4417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241107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</TotalTime>
  <Words>609</Words>
  <Application>Microsoft Office PowerPoint</Application>
  <PresentationFormat>Экран (4:3)</PresentationFormat>
  <Paragraphs>109</Paragraphs>
  <Slides>19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Calibri</vt:lpstr>
      <vt:lpstr>Тема Office</vt:lpstr>
      <vt:lpstr>Equation</vt:lpstr>
      <vt:lpstr>Антенналар және олардың классификациясы</vt:lpstr>
      <vt:lpstr>Презентация PowerPoint</vt:lpstr>
      <vt:lpstr>Презентация PowerPoint</vt:lpstr>
      <vt:lpstr>Құрылысы мен жұмыс істеу принципі бойынша: </vt:lpstr>
      <vt:lpstr>Сызықтық антенналар </vt:lpstr>
      <vt:lpstr>Апертуралық антенналар</vt:lpstr>
      <vt:lpstr>Антенналық тор </vt:lpstr>
      <vt:lpstr>Презентация PowerPoint</vt:lpstr>
      <vt:lpstr>Презентация PowerPoint</vt:lpstr>
      <vt:lpstr>Төменде берілген антенналар қай категорияға жатады (сызықтық, апертуралық, антенналық торлар)? </vt:lpstr>
      <vt:lpstr>Поляризациясы бойынша</vt:lpstr>
      <vt:lpstr>Презентация PowerPoint</vt:lpstr>
      <vt:lpstr>Презентация PowerPoint</vt:lpstr>
      <vt:lpstr>Өткізу жолағы бойынша</vt:lpstr>
      <vt:lpstr>Тапсырма</vt:lpstr>
      <vt:lpstr>Радиотолқын диапазоны бойынша</vt:lpstr>
      <vt:lpstr>Презентация PowerPoint</vt:lpstr>
      <vt:lpstr>Презентация PowerPoint</vt:lpstr>
      <vt:lpstr>Орнатылуы бойынша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HIMERA</dc:creator>
  <cp:lastModifiedBy>Beybit Karibayev</cp:lastModifiedBy>
  <cp:revision>12</cp:revision>
  <dcterms:created xsi:type="dcterms:W3CDTF">2019-09-30T07:01:56Z</dcterms:created>
  <dcterms:modified xsi:type="dcterms:W3CDTF">2026-04-13T09:38:02Z</dcterms:modified>
</cp:coreProperties>
</file>